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20" r:id="rId4"/>
  </p:sldMasterIdLst>
  <p:notesMasterIdLst>
    <p:notesMasterId r:id="rId25"/>
  </p:notesMasterIdLst>
  <p:handoutMasterIdLst>
    <p:handoutMasterId r:id="rId26"/>
  </p:handoutMasterIdLst>
  <p:sldIdLst>
    <p:sldId id="256" r:id="rId5"/>
    <p:sldId id="262" r:id="rId6"/>
    <p:sldId id="257" r:id="rId7"/>
    <p:sldId id="261" r:id="rId8"/>
    <p:sldId id="270" r:id="rId9"/>
    <p:sldId id="272" r:id="rId10"/>
    <p:sldId id="263" r:id="rId11"/>
    <p:sldId id="273" r:id="rId12"/>
    <p:sldId id="260" r:id="rId13"/>
    <p:sldId id="264" r:id="rId14"/>
    <p:sldId id="271" r:id="rId15"/>
    <p:sldId id="269" r:id="rId16"/>
    <p:sldId id="274" r:id="rId17"/>
    <p:sldId id="275" r:id="rId18"/>
    <p:sldId id="276" r:id="rId19"/>
    <p:sldId id="277" r:id="rId20"/>
    <p:sldId id="278" r:id="rId21"/>
    <p:sldId id="280" r:id="rId22"/>
    <p:sldId id="281"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35" autoAdjust="0"/>
  </p:normalViewPr>
  <p:slideViewPr>
    <p:cSldViewPr snapToGrid="0">
      <p:cViewPr varScale="1">
        <p:scale>
          <a:sx n="68" d="100"/>
          <a:sy n="68" d="100"/>
        </p:scale>
        <p:origin x="84" y="180"/>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241E4E-5B6A-4442-9B40-2B32ACDC1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9FD299-9FDE-4154-B9B8-F57D49395A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E3897-CF10-4EC1-B39E-F37D3177A664}" type="datetimeFigureOut">
              <a:rPr lang="en-US" smtClean="0"/>
              <a:t>21/9/2019</a:t>
            </a:fld>
            <a:endParaRPr lang="en-US" dirty="0"/>
          </a:p>
        </p:txBody>
      </p:sp>
      <p:sp>
        <p:nvSpPr>
          <p:cNvPr id="4" name="Footer Placeholder 3">
            <a:extLst>
              <a:ext uri="{FF2B5EF4-FFF2-40B4-BE49-F238E27FC236}">
                <a16:creationId xmlns:a16="http://schemas.microsoft.com/office/drawing/2014/main" id="{B1440B6A-2919-4113-8E8D-AE2D9BEBF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DB37A3-4569-442E-8221-78C6A82720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1C8D43-13A8-4BB9-9DF2-A34FB46EE505}" type="slidenum">
              <a:rPr lang="en-US" smtClean="0"/>
              <a:t>‹#›</a:t>
            </a:fld>
            <a:endParaRPr lang="en-US" dirty="0"/>
          </a:p>
        </p:txBody>
      </p:sp>
    </p:spTree>
    <p:extLst>
      <p:ext uri="{BB962C8B-B14F-4D97-AF65-F5344CB8AC3E}">
        <p14:creationId xmlns:p14="http://schemas.microsoft.com/office/powerpoint/2010/main" val="369673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E84F6-BC22-4992-B050-F693116A19C7}" type="datetimeFigureOut">
              <a:rPr lang="en-US" smtClean="0"/>
              <a:t>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AB424-3D65-4527-9966-F7ADD3977852}" type="slidenum">
              <a:rPr lang="en-US" smtClean="0"/>
              <a:t>‹#›</a:t>
            </a:fld>
            <a:endParaRPr lang="en-US" dirty="0"/>
          </a:p>
        </p:txBody>
      </p:sp>
    </p:spTree>
    <p:extLst>
      <p:ext uri="{BB962C8B-B14F-4D97-AF65-F5344CB8AC3E}">
        <p14:creationId xmlns:p14="http://schemas.microsoft.com/office/powerpoint/2010/main" val="15576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a:t>
            </a:fld>
            <a:endParaRPr lang="en-US" dirty="0"/>
          </a:p>
        </p:txBody>
      </p:sp>
    </p:spTree>
    <p:extLst>
      <p:ext uri="{BB962C8B-B14F-4D97-AF65-F5344CB8AC3E}">
        <p14:creationId xmlns:p14="http://schemas.microsoft.com/office/powerpoint/2010/main" val="154850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10</a:t>
            </a:fld>
            <a:endParaRPr lang="en-US" dirty="0"/>
          </a:p>
        </p:txBody>
      </p:sp>
    </p:spTree>
    <p:extLst>
      <p:ext uri="{BB962C8B-B14F-4D97-AF65-F5344CB8AC3E}">
        <p14:creationId xmlns:p14="http://schemas.microsoft.com/office/powerpoint/2010/main" val="365536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11</a:t>
            </a:fld>
            <a:endParaRPr lang="en-US" dirty="0"/>
          </a:p>
        </p:txBody>
      </p:sp>
    </p:spTree>
    <p:extLst>
      <p:ext uri="{BB962C8B-B14F-4D97-AF65-F5344CB8AC3E}">
        <p14:creationId xmlns:p14="http://schemas.microsoft.com/office/powerpoint/2010/main" val="419569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12</a:t>
            </a:fld>
            <a:endParaRPr lang="en-US" dirty="0"/>
          </a:p>
        </p:txBody>
      </p:sp>
    </p:spTree>
    <p:extLst>
      <p:ext uri="{BB962C8B-B14F-4D97-AF65-F5344CB8AC3E}">
        <p14:creationId xmlns:p14="http://schemas.microsoft.com/office/powerpoint/2010/main" val="119625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13</a:t>
            </a:fld>
            <a:endParaRPr lang="en-US" dirty="0"/>
          </a:p>
        </p:txBody>
      </p:sp>
    </p:spTree>
    <p:extLst>
      <p:ext uri="{BB962C8B-B14F-4D97-AF65-F5344CB8AC3E}">
        <p14:creationId xmlns:p14="http://schemas.microsoft.com/office/powerpoint/2010/main" val="183221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14</a:t>
            </a:fld>
            <a:endParaRPr lang="en-US" dirty="0"/>
          </a:p>
        </p:txBody>
      </p:sp>
    </p:spTree>
    <p:extLst>
      <p:ext uri="{BB962C8B-B14F-4D97-AF65-F5344CB8AC3E}">
        <p14:creationId xmlns:p14="http://schemas.microsoft.com/office/powerpoint/2010/main" val="22064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15</a:t>
            </a:fld>
            <a:endParaRPr lang="en-US" dirty="0"/>
          </a:p>
        </p:txBody>
      </p:sp>
    </p:spTree>
    <p:extLst>
      <p:ext uri="{BB962C8B-B14F-4D97-AF65-F5344CB8AC3E}">
        <p14:creationId xmlns:p14="http://schemas.microsoft.com/office/powerpoint/2010/main" val="182017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16</a:t>
            </a:fld>
            <a:endParaRPr lang="en-US" dirty="0"/>
          </a:p>
        </p:txBody>
      </p:sp>
    </p:spTree>
    <p:extLst>
      <p:ext uri="{BB962C8B-B14F-4D97-AF65-F5344CB8AC3E}">
        <p14:creationId xmlns:p14="http://schemas.microsoft.com/office/powerpoint/2010/main" val="379150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17</a:t>
            </a:fld>
            <a:endParaRPr lang="en-US" dirty="0"/>
          </a:p>
        </p:txBody>
      </p:sp>
    </p:spTree>
    <p:extLst>
      <p:ext uri="{BB962C8B-B14F-4D97-AF65-F5344CB8AC3E}">
        <p14:creationId xmlns:p14="http://schemas.microsoft.com/office/powerpoint/2010/main" val="359689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18</a:t>
            </a:fld>
            <a:endParaRPr lang="en-US" dirty="0"/>
          </a:p>
        </p:txBody>
      </p:sp>
    </p:spTree>
    <p:extLst>
      <p:ext uri="{BB962C8B-B14F-4D97-AF65-F5344CB8AC3E}">
        <p14:creationId xmlns:p14="http://schemas.microsoft.com/office/powerpoint/2010/main" val="137102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19</a:t>
            </a:fld>
            <a:endParaRPr lang="en-US" dirty="0"/>
          </a:p>
        </p:txBody>
      </p:sp>
    </p:spTree>
    <p:extLst>
      <p:ext uri="{BB962C8B-B14F-4D97-AF65-F5344CB8AC3E}">
        <p14:creationId xmlns:p14="http://schemas.microsoft.com/office/powerpoint/2010/main" val="271098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2</a:t>
            </a:fld>
            <a:endParaRPr lang="en-US" dirty="0"/>
          </a:p>
        </p:txBody>
      </p:sp>
    </p:spTree>
    <p:extLst>
      <p:ext uri="{BB962C8B-B14F-4D97-AF65-F5344CB8AC3E}">
        <p14:creationId xmlns:p14="http://schemas.microsoft.com/office/powerpoint/2010/main" val="55026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20</a:t>
            </a:fld>
            <a:endParaRPr lang="en-US" dirty="0"/>
          </a:p>
        </p:txBody>
      </p:sp>
    </p:spTree>
    <p:extLst>
      <p:ext uri="{BB962C8B-B14F-4D97-AF65-F5344CB8AC3E}">
        <p14:creationId xmlns:p14="http://schemas.microsoft.com/office/powerpoint/2010/main" val="164032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3</a:t>
            </a:fld>
            <a:endParaRPr lang="en-US" dirty="0"/>
          </a:p>
        </p:txBody>
      </p:sp>
    </p:spTree>
    <p:extLst>
      <p:ext uri="{BB962C8B-B14F-4D97-AF65-F5344CB8AC3E}">
        <p14:creationId xmlns:p14="http://schemas.microsoft.com/office/powerpoint/2010/main" val="160147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4</a:t>
            </a:fld>
            <a:endParaRPr lang="en-US" dirty="0"/>
          </a:p>
        </p:txBody>
      </p:sp>
    </p:spTree>
    <p:extLst>
      <p:ext uri="{BB962C8B-B14F-4D97-AF65-F5344CB8AC3E}">
        <p14:creationId xmlns:p14="http://schemas.microsoft.com/office/powerpoint/2010/main" val="353925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5</a:t>
            </a:fld>
            <a:endParaRPr lang="en-US" dirty="0"/>
          </a:p>
        </p:txBody>
      </p:sp>
    </p:spTree>
    <p:extLst>
      <p:ext uri="{BB962C8B-B14F-4D97-AF65-F5344CB8AC3E}">
        <p14:creationId xmlns:p14="http://schemas.microsoft.com/office/powerpoint/2010/main" val="7110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6</a:t>
            </a:fld>
            <a:endParaRPr lang="en-US" dirty="0"/>
          </a:p>
        </p:txBody>
      </p:sp>
    </p:spTree>
    <p:extLst>
      <p:ext uri="{BB962C8B-B14F-4D97-AF65-F5344CB8AC3E}">
        <p14:creationId xmlns:p14="http://schemas.microsoft.com/office/powerpoint/2010/main" val="302803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7</a:t>
            </a:fld>
            <a:endParaRPr lang="en-US" dirty="0"/>
          </a:p>
        </p:txBody>
      </p:sp>
    </p:spTree>
    <p:extLst>
      <p:ext uri="{BB962C8B-B14F-4D97-AF65-F5344CB8AC3E}">
        <p14:creationId xmlns:p14="http://schemas.microsoft.com/office/powerpoint/2010/main" val="234185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8</a:t>
            </a:fld>
            <a:endParaRPr lang="en-US" dirty="0"/>
          </a:p>
        </p:txBody>
      </p:sp>
    </p:spTree>
    <p:extLst>
      <p:ext uri="{BB962C8B-B14F-4D97-AF65-F5344CB8AC3E}">
        <p14:creationId xmlns:p14="http://schemas.microsoft.com/office/powerpoint/2010/main" val="12472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B424-3D65-4527-9966-F7ADD3977852}" type="slidenum">
              <a:rPr lang="en-US" smtClean="0"/>
              <a:t>9</a:t>
            </a:fld>
            <a:endParaRPr lang="en-US" dirty="0"/>
          </a:p>
        </p:txBody>
      </p:sp>
    </p:spTree>
    <p:extLst>
      <p:ext uri="{BB962C8B-B14F-4D97-AF65-F5344CB8AC3E}">
        <p14:creationId xmlns:p14="http://schemas.microsoft.com/office/powerpoint/2010/main" val="149284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5159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23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004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8843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809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891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307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6445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21/9/2019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19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972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721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21/9/2019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303062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DA9E8CC-6C73-43E6-AF09-B4B1083BC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C6DFF5FD-BEF9-4B06-B7C2-58C5CFC92B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C9A18D1D-88E7-41EF-892F-C99BDEEE5E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113E1A2F-E5D7-4888-BA8C-1CDDC7CE2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625649A-4F9D-4D90-8F0A-433D7A1F68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974254" y="5166421"/>
            <a:ext cx="8638643" cy="883524"/>
          </a:xfrm>
          <a:prstGeom prst="parallelogram">
            <a:avLst>
              <a:gd name="adj" fmla="val 99234"/>
            </a:avLst>
          </a:prstGeom>
        </p:spPr>
        <p:txBody>
          <a:bodyPr wrap="none" lIns="0" rIns="0">
            <a:noAutofit/>
          </a:bodyPr>
          <a:lstStyle/>
          <a:p>
            <a:r>
              <a:rPr lang="en-US" sz="2000" dirty="0" smtClean="0"/>
              <a:t>Cecil Ang</a:t>
            </a:r>
            <a:endParaRPr lang="en-US" sz="2000" dirty="0"/>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133536" y="4752007"/>
            <a:ext cx="8286075" cy="414413"/>
          </a:xfrm>
          <a:prstGeom prst="parallelogram">
            <a:avLst>
              <a:gd name="adj" fmla="val 100759"/>
            </a:avLst>
          </a:prstGeom>
        </p:spPr>
        <p:txBody>
          <a:bodyPr lIns="0" rIns="0">
            <a:noAutofit/>
          </a:bodyPr>
          <a:lstStyle/>
          <a:p>
            <a:pPr>
              <a:lnSpc>
                <a:spcPct val="110000"/>
              </a:lnSpc>
            </a:pPr>
            <a:r>
              <a:rPr lang="en-US" sz="2000" dirty="0" smtClean="0"/>
              <a:t>Sunday Service 22 Sep 2019</a:t>
            </a:r>
          </a:p>
        </p:txBody>
      </p:sp>
      <p:sp>
        <p:nvSpPr>
          <p:cNvPr id="37" name="Rectangle 36">
            <a:extLst>
              <a:ext uri="{FF2B5EF4-FFF2-40B4-BE49-F238E27FC236}">
                <a16:creationId xmlns:a16="http://schemas.microsoft.com/office/drawing/2014/main" id="{B6F31202-25B1-43E6-94C1-CDCAFFE33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593BF26-26FC-4F20-AF97-D90A981A6639}"/>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589" y="5007362"/>
            <a:ext cx="311727" cy="430887"/>
          </a:xfrm>
          <a:prstGeom prst="rect">
            <a:avLst/>
          </a:prstGeom>
          <a:noFill/>
        </p:spPr>
        <p:txBody>
          <a:bodyPr wrap="square" rtlCol="0">
            <a:spAutoFit/>
          </a:bodyPr>
          <a:lstStyle/>
          <a:p>
            <a:pPr algn="r">
              <a:spcAft>
                <a:spcPts val="600"/>
              </a:spcAft>
            </a:pP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
        <p:nvSpPr>
          <p:cNvPr id="41" name="Rectangle 40">
            <a:extLst>
              <a:ext uri="{FF2B5EF4-FFF2-40B4-BE49-F238E27FC236}">
                <a16:creationId xmlns:a16="http://schemas.microsoft.com/office/drawing/2014/main" id="{588507C5-B772-411D-B50E-0C075AD253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beauty of the gosp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8589" y="-2718"/>
            <a:ext cx="8319500" cy="465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A97B08B2-0DA5-4B7F-A47D-5C15ECFB0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20">
            <a:extLst>
              <a:ext uri="{FF2B5EF4-FFF2-40B4-BE49-F238E27FC236}">
                <a16:creationId xmlns:a16="http://schemas.microsoft.com/office/drawing/2014/main" id="{19C770FC-6D2D-4B73-8219-CFEB0B146F7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37" name="Picture 22">
            <a:extLst>
              <a:ext uri="{FF2B5EF4-FFF2-40B4-BE49-F238E27FC236}">
                <a16:creationId xmlns:a16="http://schemas.microsoft.com/office/drawing/2014/main" id="{2DD31FDA-BCB5-4B8D-8FB8-8CCF019C9F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8" name="Rectangle 24">
            <a:extLst>
              <a:ext uri="{FF2B5EF4-FFF2-40B4-BE49-F238E27FC236}">
                <a16:creationId xmlns:a16="http://schemas.microsoft.com/office/drawing/2014/main" id="{590A298A-601D-412F-9A93-09DCA9DBE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6">
            <a:extLst>
              <a:ext uri="{FF2B5EF4-FFF2-40B4-BE49-F238E27FC236}">
                <a16:creationId xmlns:a16="http://schemas.microsoft.com/office/drawing/2014/main" id="{7474A3CD-596C-4FAC-8913-C98848CD2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8">
            <a:extLst>
              <a:ext uri="{FF2B5EF4-FFF2-40B4-BE49-F238E27FC236}">
                <a16:creationId xmlns:a16="http://schemas.microsoft.com/office/drawing/2014/main" id="{06A99299-7151-43AF-94CF-2ADA8412B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30">
            <a:extLst>
              <a:ext uri="{FF2B5EF4-FFF2-40B4-BE49-F238E27FC236}">
                <a16:creationId xmlns:a16="http://schemas.microsoft.com/office/drawing/2014/main" id="{D15739DB-3328-42F4-B530-BC79F25F25E1}"/>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9BBDDBE1-00CD-4A90-9BA9-5E79F6C6FDE0}"/>
              </a:ext>
            </a:extLst>
          </p:cNvPr>
          <p:cNvSpPr>
            <a:spLocks noGrp="1"/>
          </p:cNvSpPr>
          <p:nvPr>
            <p:ph idx="1"/>
          </p:nvPr>
        </p:nvSpPr>
        <p:spPr>
          <a:xfrm>
            <a:off x="1005403" y="1010556"/>
            <a:ext cx="4605175" cy="5740199"/>
          </a:xfrm>
        </p:spPr>
        <p:txBody>
          <a:bodyPr>
            <a:normAutofit/>
          </a:bodyPr>
          <a:lstStyle/>
          <a:p>
            <a:pPr marL="0" indent="0">
              <a:lnSpc>
                <a:spcPct val="100000"/>
              </a:lnSpc>
              <a:spcBef>
                <a:spcPts val="0"/>
              </a:spcBef>
              <a:spcAft>
                <a:spcPts val="0"/>
              </a:spcAft>
              <a:buNone/>
            </a:pPr>
            <a:r>
              <a:rPr lang="en-US" sz="2800" dirty="0"/>
              <a:t>And </a:t>
            </a:r>
            <a:r>
              <a:rPr lang="en-US" sz="2800" dirty="0" smtClean="0"/>
              <a:t>the Word</a:t>
            </a:r>
            <a:r>
              <a:rPr lang="en-US" sz="2800" dirty="0"/>
              <a:t> became </a:t>
            </a:r>
            <a:endParaRPr lang="en-US" sz="2800" dirty="0" smtClean="0"/>
          </a:p>
          <a:p>
            <a:pPr marL="0" indent="0">
              <a:lnSpc>
                <a:spcPct val="100000"/>
              </a:lnSpc>
              <a:spcBef>
                <a:spcPts val="0"/>
              </a:spcBef>
              <a:spcAft>
                <a:spcPts val="0"/>
              </a:spcAft>
              <a:buNone/>
            </a:pPr>
            <a:r>
              <a:rPr lang="en-US" sz="2800" dirty="0" smtClean="0"/>
              <a:t>flesh </a:t>
            </a:r>
            <a:r>
              <a:rPr lang="en-US" sz="2800" dirty="0"/>
              <a:t>and dwelt among us, and we beheld His glory, the glory as of the only begotten of the Father, full of </a:t>
            </a:r>
            <a:r>
              <a:rPr lang="en-US" sz="2800" dirty="0">
                <a:solidFill>
                  <a:srgbClr val="FFFF00"/>
                </a:solidFill>
              </a:rPr>
              <a:t>grace</a:t>
            </a:r>
            <a:r>
              <a:rPr lang="en-US" sz="2800" dirty="0"/>
              <a:t> and </a:t>
            </a:r>
            <a:r>
              <a:rPr lang="en-US" sz="2800" dirty="0">
                <a:solidFill>
                  <a:srgbClr val="FFFF00"/>
                </a:solidFill>
              </a:rPr>
              <a:t>truth</a:t>
            </a:r>
            <a:r>
              <a:rPr lang="en-US" sz="2800" dirty="0"/>
              <a:t>. 	</a:t>
            </a:r>
            <a:endParaRPr lang="en-US" sz="2800" dirty="0" smtClean="0"/>
          </a:p>
          <a:p>
            <a:pPr marL="0" indent="0">
              <a:lnSpc>
                <a:spcPct val="100000"/>
              </a:lnSpc>
              <a:spcBef>
                <a:spcPts val="0"/>
              </a:spcBef>
              <a:spcAft>
                <a:spcPts val="0"/>
              </a:spcAft>
              <a:buNone/>
            </a:pPr>
            <a:r>
              <a:rPr lang="en-US" sz="2800" dirty="0" smtClean="0"/>
              <a:t>                   </a:t>
            </a:r>
            <a:r>
              <a:rPr lang="en-US" sz="2800" dirty="0" err="1" smtClean="0"/>
              <a:t>Jn</a:t>
            </a:r>
            <a:r>
              <a:rPr lang="en-US" sz="2800" dirty="0" smtClean="0"/>
              <a:t> </a:t>
            </a:r>
            <a:r>
              <a:rPr lang="en-US" sz="2800" dirty="0"/>
              <a:t>1:14 NKJV</a:t>
            </a:r>
          </a:p>
          <a:p>
            <a:pPr marL="0" indent="0">
              <a:buNone/>
            </a:pPr>
            <a:endParaRPr lang="en-US" sz="1800" b="1" dirty="0"/>
          </a:p>
        </p:txBody>
      </p:sp>
      <p:sp>
        <p:nvSpPr>
          <p:cNvPr id="42" name="Rectangle 32">
            <a:extLst>
              <a:ext uri="{FF2B5EF4-FFF2-40B4-BE49-F238E27FC236}">
                <a16:creationId xmlns:a16="http://schemas.microsoft.com/office/drawing/2014/main" id="{09BB4655-F250-4A6F-9526-13AFF61186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jesus-woman-in-adulte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9013" y="1443567"/>
            <a:ext cx="6750853" cy="446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3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Saved by the Grace of God</a:t>
            </a:r>
          </a:p>
        </p:txBody>
      </p:sp>
      <p:sp>
        <p:nvSpPr>
          <p:cNvPr id="3" name="Content Placeholder 2"/>
          <p:cNvSpPr>
            <a:spLocks noGrp="1"/>
          </p:cNvSpPr>
          <p:nvPr>
            <p:ph idx="1"/>
          </p:nvPr>
        </p:nvSpPr>
        <p:spPr>
          <a:xfrm>
            <a:off x="1298222" y="1682043"/>
            <a:ext cx="10182578" cy="5384801"/>
          </a:xfrm>
        </p:spPr>
        <p:txBody>
          <a:bodyPr>
            <a:normAutofit/>
          </a:bodyPr>
          <a:lstStyle/>
          <a:p>
            <a:pPr marL="514350" indent="-514350">
              <a:buFont typeface="+mj-lt"/>
              <a:buAutoNum type="alphaLcPeriod" startAt="2"/>
            </a:pPr>
            <a:r>
              <a:rPr lang="en-US" sz="2800" u="sng" dirty="0"/>
              <a:t>The  </a:t>
            </a:r>
            <a:r>
              <a:rPr lang="en-US" sz="2800" u="sng" dirty="0" smtClean="0"/>
              <a:t>Characteristics of God</a:t>
            </a:r>
          </a:p>
          <a:p>
            <a:pPr marL="0" indent="0">
              <a:buNone/>
            </a:pPr>
            <a:r>
              <a:rPr lang="en-US" sz="2400" b="1" baseline="30000" dirty="0"/>
              <a:t>20 </a:t>
            </a:r>
            <a:r>
              <a:rPr lang="en-US" sz="2400" dirty="0"/>
              <a:t>He indeed was foreordained before the foundation of the world, but was manifest in these last times for you </a:t>
            </a:r>
            <a:r>
              <a:rPr lang="en-US" sz="2400" b="1" baseline="30000" dirty="0"/>
              <a:t>21 </a:t>
            </a:r>
            <a:r>
              <a:rPr lang="en-US" sz="2400" dirty="0"/>
              <a:t>who through Him believe in God, who raised Him from the dead and gave Him glory, so that your faith and hope are in God. </a:t>
            </a:r>
            <a:r>
              <a:rPr lang="en-US" sz="2400" dirty="0" smtClean="0"/>
              <a:t>				1 </a:t>
            </a:r>
            <a:r>
              <a:rPr lang="en-US" sz="2400" dirty="0"/>
              <a:t>Pet 1:20-21 </a:t>
            </a:r>
            <a:r>
              <a:rPr lang="en-US" sz="2400" dirty="0" smtClean="0"/>
              <a:t>NKJV</a:t>
            </a:r>
          </a:p>
          <a:p>
            <a:pPr marL="0" indent="0">
              <a:buNone/>
            </a:pPr>
            <a:r>
              <a:rPr lang="en-US" sz="2400" dirty="0"/>
              <a:t>For our sake he made him to be sin who knew no sin, so that in him we might become the righteousness of God. 	</a:t>
            </a:r>
            <a:r>
              <a:rPr lang="en-US" sz="2400" dirty="0" smtClean="0"/>
              <a:t>2 </a:t>
            </a:r>
            <a:r>
              <a:rPr lang="en-US" sz="2400" dirty="0" err="1"/>
              <a:t>Cor</a:t>
            </a:r>
            <a:r>
              <a:rPr lang="en-US" sz="2400" dirty="0"/>
              <a:t> 5:21 ESV </a:t>
            </a:r>
          </a:p>
          <a:p>
            <a:pPr marL="0" indent="0">
              <a:buNone/>
            </a:pPr>
            <a:r>
              <a:rPr lang="en-US" sz="2400" dirty="0"/>
              <a:t>Let us therefore come boldly to the throne of grace, that we may obtain mercy and find grace to help in time of need.  	</a:t>
            </a:r>
            <a:r>
              <a:rPr lang="en-US" sz="2400" dirty="0" err="1" smtClean="0"/>
              <a:t>Heb</a:t>
            </a:r>
            <a:r>
              <a:rPr lang="en-US" sz="2400" dirty="0" smtClean="0"/>
              <a:t> </a:t>
            </a:r>
            <a:r>
              <a:rPr lang="en-US" sz="2400" dirty="0"/>
              <a:t>4:16 NKJV</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26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Scoured by the Blood of Jesus</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343379"/>
            <a:ext cx="10182578" cy="5514622"/>
          </a:xfrm>
        </p:spPr>
        <p:txBody>
          <a:bodyPr>
            <a:normAutofit lnSpcReduction="10000"/>
          </a:bodyPr>
          <a:lstStyle/>
          <a:p>
            <a:pPr marL="514350" indent="-514350">
              <a:buFont typeface="+mj-lt"/>
              <a:buAutoNum type="alphaLcPeriod"/>
            </a:pPr>
            <a:r>
              <a:rPr lang="en-US" sz="2800" u="sng" dirty="0" smtClean="0"/>
              <a:t>Launderers’ Soap</a:t>
            </a:r>
          </a:p>
          <a:p>
            <a:pPr marL="0" indent="0">
              <a:buNone/>
            </a:pPr>
            <a:r>
              <a:rPr lang="en-US" sz="2400" dirty="0"/>
              <a:t>“But who can endure the day of His coming? And who can stand when He appears? For He </a:t>
            </a:r>
            <a:r>
              <a:rPr lang="en-US" sz="2400" i="1" dirty="0"/>
              <a:t>is</a:t>
            </a:r>
            <a:r>
              <a:rPr lang="en-US" sz="2400" dirty="0"/>
              <a:t> like a refiner’s fire and like launderers’ soap.” </a:t>
            </a:r>
            <a:r>
              <a:rPr lang="en-US" sz="2400" dirty="0" smtClean="0"/>
              <a:t>          								Mal </a:t>
            </a:r>
            <a:r>
              <a:rPr lang="en-US" sz="2400" dirty="0"/>
              <a:t>3:2 NKJV </a:t>
            </a:r>
            <a:endParaRPr lang="en-US" sz="2400" dirty="0" smtClean="0"/>
          </a:p>
          <a:p>
            <a:pPr marL="0" indent="0">
              <a:buNone/>
            </a:pPr>
            <a:endParaRPr lang="en-SG" sz="2400" dirty="0"/>
          </a:p>
          <a:p>
            <a:pPr marL="0" indent="0">
              <a:buNone/>
            </a:pPr>
            <a:endParaRPr lang="en-US" sz="2400" dirty="0" smtClean="0"/>
          </a:p>
          <a:p>
            <a:pPr marL="0" indent="0">
              <a:buNone/>
            </a:pPr>
            <a:endParaRPr lang="en-US" sz="2400" dirty="0"/>
          </a:p>
          <a:p>
            <a:pPr marL="0" indent="0">
              <a:buNone/>
            </a:pPr>
            <a:r>
              <a:rPr lang="en-US" sz="2400" dirty="0"/>
              <a:t>He was transfigured before them. </a:t>
            </a:r>
            <a:r>
              <a:rPr lang="en-US" sz="2400" b="1" baseline="30000" dirty="0"/>
              <a:t> </a:t>
            </a:r>
            <a:r>
              <a:rPr lang="en-US" sz="2400" dirty="0"/>
              <a:t>His clothes became shining, exceedingly white, like snow, such as no launderer on earth can whiten them</a:t>
            </a:r>
            <a:r>
              <a:rPr lang="en-US" sz="2400" dirty="0" smtClean="0"/>
              <a:t>. 								Mk 9:2-3 NKJV</a:t>
            </a:r>
            <a:endParaRPr lang="en-US" sz="2400" dirty="0"/>
          </a:p>
          <a:p>
            <a:pPr marL="0" indent="0">
              <a:buNone/>
            </a:pPr>
            <a:endParaRPr lang="en-US" dirty="0"/>
          </a:p>
        </p:txBody>
      </p:sp>
      <p:pic>
        <p:nvPicPr>
          <p:cNvPr id="4" name="Picture 3"/>
          <p:cNvPicPr>
            <a:picLocks noChangeAspect="1"/>
          </p:cNvPicPr>
          <p:nvPr/>
        </p:nvPicPr>
        <p:blipFill>
          <a:blip r:embed="rId4"/>
          <a:stretch>
            <a:fillRect/>
          </a:stretch>
        </p:blipFill>
        <p:spPr>
          <a:xfrm>
            <a:off x="1554868" y="3432356"/>
            <a:ext cx="2226910" cy="1668033"/>
          </a:xfrm>
          <a:prstGeom prst="rect">
            <a:avLst/>
          </a:prstGeom>
        </p:spPr>
      </p:pic>
      <p:pic>
        <p:nvPicPr>
          <p:cNvPr id="5" name="Picture 4"/>
          <p:cNvPicPr>
            <a:picLocks noChangeAspect="1"/>
          </p:cNvPicPr>
          <p:nvPr/>
        </p:nvPicPr>
        <p:blipFill>
          <a:blip r:embed="rId5"/>
          <a:stretch>
            <a:fillRect/>
          </a:stretch>
        </p:blipFill>
        <p:spPr>
          <a:xfrm>
            <a:off x="7049206" y="3420852"/>
            <a:ext cx="2857500" cy="1600200"/>
          </a:xfrm>
          <a:prstGeom prst="rect">
            <a:avLst/>
          </a:prstGeom>
        </p:spPr>
      </p:pic>
    </p:spTree>
    <p:extLst>
      <p:ext uri="{BB962C8B-B14F-4D97-AF65-F5344CB8AC3E}">
        <p14:creationId xmlns:p14="http://schemas.microsoft.com/office/powerpoint/2010/main" val="27952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Scoured by the Blood of Jesus</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343378"/>
            <a:ext cx="10182578" cy="5813777"/>
          </a:xfrm>
        </p:spPr>
        <p:txBody>
          <a:bodyPr>
            <a:normAutofit fontScale="92500"/>
          </a:bodyPr>
          <a:lstStyle/>
          <a:p>
            <a:pPr marL="514350" indent="-514350">
              <a:buFont typeface="+mj-lt"/>
              <a:buAutoNum type="alphaLcPeriod" startAt="2"/>
            </a:pPr>
            <a:r>
              <a:rPr lang="en-US" sz="2800" u="sng" dirty="0" smtClean="0"/>
              <a:t>The Efficacy of Christ’s Blood</a:t>
            </a:r>
          </a:p>
          <a:p>
            <a:pPr marL="0" indent="0">
              <a:buNone/>
            </a:pPr>
            <a:r>
              <a:rPr lang="en-US" sz="2400" dirty="0"/>
              <a:t>For the life of the flesh is in the blood, and I have given it for you on the altar to make atonement for your souls, for it is the blood that makes </a:t>
            </a:r>
            <a:r>
              <a:rPr lang="en-US" sz="2400" dirty="0">
                <a:solidFill>
                  <a:srgbClr val="FFFF00"/>
                </a:solidFill>
              </a:rPr>
              <a:t>atonement</a:t>
            </a:r>
            <a:r>
              <a:rPr lang="en-US" sz="2400" dirty="0"/>
              <a:t> by the life. 				</a:t>
            </a:r>
            <a:r>
              <a:rPr lang="en-US" sz="2400" dirty="0" smtClean="0"/>
              <a:t>				Lev </a:t>
            </a:r>
            <a:r>
              <a:rPr lang="en-US" sz="2400" dirty="0"/>
              <a:t>17:11 ESV</a:t>
            </a:r>
          </a:p>
          <a:p>
            <a:pPr marL="0" indent="0">
              <a:buNone/>
            </a:pPr>
            <a:r>
              <a:rPr lang="en-US" sz="2400" b="1" baseline="30000" dirty="0" smtClean="0"/>
              <a:t>11</a:t>
            </a:r>
            <a:r>
              <a:rPr lang="en-US" sz="2400" b="1" baseline="30000" dirty="0"/>
              <a:t> </a:t>
            </a:r>
            <a:r>
              <a:rPr lang="en-US" sz="2400" dirty="0"/>
              <a:t>But when Christ appeared as a high priest of the good things that have come, then through the greater and more perfect tent (not made with hands, that is, not of this creation) </a:t>
            </a:r>
            <a:r>
              <a:rPr lang="en-US" sz="2400" b="1" baseline="30000" dirty="0"/>
              <a:t>12 </a:t>
            </a:r>
            <a:r>
              <a:rPr lang="en-US" sz="2400" dirty="0"/>
              <a:t>he entered once for all into the holy places, not by means of the blood of goats and calves but by means of his own blood, thus securing an </a:t>
            </a:r>
            <a:r>
              <a:rPr lang="en-US" sz="2400" dirty="0">
                <a:solidFill>
                  <a:srgbClr val="FFFF00"/>
                </a:solidFill>
              </a:rPr>
              <a:t>eternal redemption</a:t>
            </a:r>
            <a:r>
              <a:rPr lang="en-US" sz="2400" dirty="0"/>
              <a:t>. </a:t>
            </a:r>
            <a:r>
              <a:rPr lang="en-US" sz="2400" b="1" baseline="30000" dirty="0"/>
              <a:t>22</a:t>
            </a:r>
            <a:r>
              <a:rPr lang="en-US" sz="2400" dirty="0"/>
              <a:t>Indeed, under the law almost everything is purified with blood, and without the shedding of blood there is no </a:t>
            </a:r>
            <a:r>
              <a:rPr lang="en-US" sz="2400" dirty="0">
                <a:solidFill>
                  <a:srgbClr val="FFFF00"/>
                </a:solidFill>
              </a:rPr>
              <a:t>forgiveness of sins</a:t>
            </a:r>
            <a:r>
              <a:rPr lang="en-US" sz="2400" dirty="0"/>
              <a:t>. </a:t>
            </a:r>
            <a:r>
              <a:rPr lang="en-US" sz="2400" b="1" baseline="30000" dirty="0"/>
              <a:t>26</a:t>
            </a:r>
            <a:r>
              <a:rPr lang="en-US" sz="2400" dirty="0"/>
              <a:t>He </a:t>
            </a:r>
            <a:r>
              <a:rPr lang="en-US" sz="2400" dirty="0" smtClean="0"/>
              <a:t>has </a:t>
            </a:r>
            <a:r>
              <a:rPr lang="en-US" sz="2400" dirty="0"/>
              <a:t>appeared once for all at the end of the ages to </a:t>
            </a:r>
            <a:r>
              <a:rPr lang="en-US" sz="2400" dirty="0">
                <a:solidFill>
                  <a:srgbClr val="FFFF00"/>
                </a:solidFill>
              </a:rPr>
              <a:t>put away sin </a:t>
            </a:r>
            <a:r>
              <a:rPr lang="en-US" sz="2400" dirty="0"/>
              <a:t>by the sacrifice of himself.	</a:t>
            </a:r>
            <a:r>
              <a:rPr lang="en-US" sz="2400" dirty="0" smtClean="0"/>
              <a:t>					</a:t>
            </a:r>
            <a:r>
              <a:rPr lang="en-US" sz="2400" dirty="0" err="1" smtClean="0"/>
              <a:t>Heb</a:t>
            </a:r>
            <a:r>
              <a:rPr lang="en-US" sz="2400" dirty="0" smtClean="0"/>
              <a:t> </a:t>
            </a:r>
            <a:r>
              <a:rPr lang="en-US" sz="2400" dirty="0"/>
              <a:t>9:11-12,22,26 ESV</a:t>
            </a:r>
          </a:p>
          <a:p>
            <a:pPr marL="0" indent="0">
              <a:buNone/>
            </a:pPr>
            <a:endParaRPr lang="en-US" sz="2400" dirty="0"/>
          </a:p>
        </p:txBody>
      </p:sp>
    </p:spTree>
    <p:extLst>
      <p:ext uri="{BB962C8B-B14F-4D97-AF65-F5344CB8AC3E}">
        <p14:creationId xmlns:p14="http://schemas.microsoft.com/office/powerpoint/2010/main" val="26492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Scoured by the Blood of Jesus</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185334"/>
            <a:ext cx="10182578" cy="6179342"/>
          </a:xfrm>
        </p:spPr>
        <p:txBody>
          <a:bodyPr>
            <a:normAutofit/>
          </a:bodyPr>
          <a:lstStyle/>
          <a:p>
            <a:pPr marL="514350" indent="-514350">
              <a:buFont typeface="+mj-lt"/>
              <a:buAutoNum type="alphaLcPeriod" startAt="2"/>
            </a:pPr>
            <a:r>
              <a:rPr lang="en-US" sz="2800" u="sng" dirty="0" smtClean="0"/>
              <a:t>The Efficacy of Christ’s Blood</a:t>
            </a:r>
          </a:p>
          <a:p>
            <a:pPr marL="0" indent="0">
              <a:buNone/>
            </a:pPr>
            <a:r>
              <a:rPr lang="en-US" sz="2400" dirty="0"/>
              <a:t>Then the temple of God was opened in heaven, and the ark of </a:t>
            </a:r>
            <a:r>
              <a:rPr lang="en-US" sz="2400" dirty="0" smtClean="0"/>
              <a:t>His </a:t>
            </a:r>
            <a:r>
              <a:rPr lang="en-US" sz="2400" dirty="0"/>
              <a:t>covenant was seen in His temple. </a:t>
            </a:r>
            <a:r>
              <a:rPr lang="en-US" sz="2400" dirty="0" smtClean="0"/>
              <a:t> 			Rev 11:19 NKJV</a:t>
            </a:r>
          </a:p>
          <a:p>
            <a:pPr marL="0" indent="0">
              <a:buNone/>
            </a:pPr>
            <a:r>
              <a:rPr lang="en-US" sz="2400" dirty="0" smtClean="0"/>
              <a:t>Their </a:t>
            </a:r>
            <a:r>
              <a:rPr lang="en-US" sz="2400" dirty="0"/>
              <a:t>sins and their lawless deeds I will remember no more</a:t>
            </a:r>
            <a:r>
              <a:rPr lang="en-US" sz="2400" dirty="0" smtClean="0"/>
              <a:t>.</a:t>
            </a:r>
            <a:r>
              <a:rPr lang="en-US" sz="2400" dirty="0"/>
              <a:t> </a:t>
            </a:r>
            <a:r>
              <a:rPr lang="en-US" sz="2400" dirty="0" smtClean="0"/>
              <a:t>                 								</a:t>
            </a:r>
            <a:r>
              <a:rPr lang="en-US" sz="2400" dirty="0" err="1" smtClean="0"/>
              <a:t>Heb</a:t>
            </a:r>
            <a:r>
              <a:rPr lang="en-US" sz="2400" dirty="0" smtClean="0"/>
              <a:t> </a:t>
            </a:r>
            <a:r>
              <a:rPr lang="en-US" sz="2400" dirty="0"/>
              <a:t>10:17 </a:t>
            </a:r>
            <a:r>
              <a:rPr lang="en-US" sz="2400" dirty="0" smtClean="0"/>
              <a:t>NKJV</a:t>
            </a:r>
            <a:endParaRPr lang="en-US" sz="2400" dirty="0"/>
          </a:p>
          <a:p>
            <a:pPr marL="0" indent="0">
              <a:buNone/>
            </a:pPr>
            <a:r>
              <a:rPr lang="en-US" sz="2400" b="1" baseline="30000" dirty="0"/>
              <a:t>7 </a:t>
            </a:r>
            <a:r>
              <a:rPr lang="en-US" sz="2400" dirty="0"/>
              <a:t>But if we walk in the light, as he is in the light, we have fellowship with one another, and the blood of Jesus his Son cleanses us from all sin. </a:t>
            </a:r>
            <a:r>
              <a:rPr lang="en-US" sz="2400" b="1" baseline="30000" dirty="0"/>
              <a:t>8 </a:t>
            </a:r>
            <a:r>
              <a:rPr lang="en-US" sz="2400" dirty="0"/>
              <a:t>If we say we have no sin, we deceive ourselves, and the truth is not in us. </a:t>
            </a:r>
            <a:r>
              <a:rPr lang="en-US" sz="2400" b="1" baseline="30000" dirty="0"/>
              <a:t>9 </a:t>
            </a:r>
            <a:r>
              <a:rPr lang="en-US" sz="2400" dirty="0"/>
              <a:t>If we confess our sins, he is faithful and just to forgive us our sins and to cleanse us from all unrighteousness. </a:t>
            </a:r>
            <a:r>
              <a:rPr lang="en-US" sz="2400" b="1" baseline="30000" dirty="0"/>
              <a:t>10 </a:t>
            </a:r>
            <a:r>
              <a:rPr lang="en-US" sz="2400" dirty="0"/>
              <a:t>If we say we have not sinned, we make him a liar, and his word is not in us. 	1 </a:t>
            </a:r>
            <a:r>
              <a:rPr lang="en-US" sz="2400" dirty="0" err="1"/>
              <a:t>Jn</a:t>
            </a:r>
            <a:r>
              <a:rPr lang="en-US" sz="2400" dirty="0"/>
              <a:t> 1:7-10 ESV </a:t>
            </a:r>
          </a:p>
          <a:p>
            <a:pPr marL="0" indent="0">
              <a:buNone/>
            </a:pPr>
            <a:endParaRPr lang="en-US" sz="2400" dirty="0"/>
          </a:p>
        </p:txBody>
      </p:sp>
    </p:spTree>
    <p:extLst>
      <p:ext uri="{BB962C8B-B14F-4D97-AF65-F5344CB8AC3E}">
        <p14:creationId xmlns:p14="http://schemas.microsoft.com/office/powerpoint/2010/main" val="282880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a:bodyPr>
          <a:lstStyle/>
          <a:p>
            <a:pPr algn="l"/>
            <a:r>
              <a:rPr lang="en-US" sz="3600" dirty="0" smtClean="0"/>
              <a:t>Sanctified by </a:t>
            </a:r>
            <a:r>
              <a:rPr lang="en-US" sz="3600" dirty="0"/>
              <a:t>the </a:t>
            </a:r>
            <a:r>
              <a:rPr lang="en-US" sz="3600" dirty="0" smtClean="0"/>
              <a:t>Power </a:t>
            </a:r>
            <a:r>
              <a:rPr lang="en-US" sz="3600" dirty="0"/>
              <a:t>of </a:t>
            </a:r>
            <a:r>
              <a:rPr lang="en-US" sz="3600" dirty="0" smtClean="0"/>
              <a:t>the Holy Spirit</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185334"/>
            <a:ext cx="10182578" cy="6179342"/>
          </a:xfrm>
        </p:spPr>
        <p:txBody>
          <a:bodyPr>
            <a:normAutofit/>
          </a:bodyPr>
          <a:lstStyle/>
          <a:p>
            <a:pPr marL="0" indent="0">
              <a:buNone/>
            </a:pPr>
            <a:r>
              <a:rPr lang="en-US" sz="2800" dirty="0" smtClean="0"/>
              <a:t>But </a:t>
            </a:r>
            <a:r>
              <a:rPr lang="en-US" sz="2800" dirty="0"/>
              <a:t>we ought always to give thanks to God for you, brothers beloved by the Lord, because God chose you as the </a:t>
            </a:r>
            <a:r>
              <a:rPr lang="en-US" sz="2800" dirty="0" err="1"/>
              <a:t>firstfruits</a:t>
            </a:r>
            <a:r>
              <a:rPr lang="en-US" sz="2800" dirty="0"/>
              <a:t> to be saved, through sanctification by the Spirit and belief in the truth.            </a:t>
            </a:r>
            <a:r>
              <a:rPr lang="en-US" sz="2800" dirty="0" smtClean="0"/>
              <a:t>					2 </a:t>
            </a:r>
            <a:r>
              <a:rPr lang="en-US" sz="2800" dirty="0" err="1"/>
              <a:t>Thess</a:t>
            </a:r>
            <a:r>
              <a:rPr lang="en-US" sz="2800" dirty="0"/>
              <a:t> 2:13 ESV</a:t>
            </a:r>
          </a:p>
          <a:p>
            <a:pPr marL="0" indent="0">
              <a:buNone/>
            </a:pPr>
            <a:r>
              <a:rPr lang="en-US" sz="2800" dirty="0"/>
              <a:t> </a:t>
            </a:r>
          </a:p>
          <a:p>
            <a:pPr marL="0" indent="0">
              <a:buNone/>
            </a:pPr>
            <a:r>
              <a:rPr lang="en-US" dirty="0"/>
              <a:t> </a:t>
            </a:r>
          </a:p>
          <a:p>
            <a:pPr marL="0" indent="0">
              <a:buNone/>
            </a:pPr>
            <a:endParaRPr lang="en-US" sz="2400" dirty="0"/>
          </a:p>
        </p:txBody>
      </p:sp>
    </p:spTree>
    <p:extLst>
      <p:ext uri="{BB962C8B-B14F-4D97-AF65-F5344CB8AC3E}">
        <p14:creationId xmlns:p14="http://schemas.microsoft.com/office/powerpoint/2010/main" val="427956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a:bodyPr>
          <a:lstStyle/>
          <a:p>
            <a:pPr algn="l"/>
            <a:r>
              <a:rPr lang="en-US" sz="3600" dirty="0" smtClean="0"/>
              <a:t>Sanctified by </a:t>
            </a:r>
            <a:r>
              <a:rPr lang="en-US" sz="3600" dirty="0"/>
              <a:t>the </a:t>
            </a:r>
            <a:r>
              <a:rPr lang="en-US" sz="3600" dirty="0" smtClean="0"/>
              <a:t>Power </a:t>
            </a:r>
            <a:r>
              <a:rPr lang="en-US" sz="3600" dirty="0"/>
              <a:t>of </a:t>
            </a:r>
            <a:r>
              <a:rPr lang="en-US" sz="3600" dirty="0" smtClean="0"/>
              <a:t>the Holy Spirit</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417982"/>
            <a:ext cx="10182578" cy="6400801"/>
          </a:xfrm>
        </p:spPr>
        <p:txBody>
          <a:bodyPr>
            <a:normAutofit fontScale="92500" lnSpcReduction="10000"/>
          </a:bodyPr>
          <a:lstStyle/>
          <a:p>
            <a:pPr marL="0" indent="0">
              <a:buNone/>
            </a:pPr>
            <a:r>
              <a:rPr lang="en-US" sz="2800" dirty="0"/>
              <a:t>Sanctification is to ‘make holy’; coming from two Latin words: </a:t>
            </a:r>
            <a:r>
              <a:rPr lang="en-US" sz="2800" i="1" dirty="0" err="1"/>
              <a:t>sanctus</a:t>
            </a:r>
            <a:r>
              <a:rPr lang="en-US" sz="2800" dirty="0"/>
              <a:t> which means holy, and </a:t>
            </a:r>
            <a:r>
              <a:rPr lang="en-US" sz="2800" i="1" dirty="0" err="1"/>
              <a:t>ficare</a:t>
            </a:r>
            <a:r>
              <a:rPr lang="en-US" sz="2800" dirty="0"/>
              <a:t> which means make. </a:t>
            </a:r>
            <a:endParaRPr lang="en-US" sz="2800" dirty="0" smtClean="0"/>
          </a:p>
          <a:p>
            <a:r>
              <a:rPr lang="en-US" sz="2800" dirty="0" smtClean="0"/>
              <a:t>Separation </a:t>
            </a:r>
            <a:r>
              <a:rPr lang="en-US" sz="2800" dirty="0"/>
              <a:t>from the world and being consecrated (set apart) to </a:t>
            </a:r>
            <a:r>
              <a:rPr lang="en-US" sz="2800" dirty="0" smtClean="0"/>
              <a:t>God</a:t>
            </a:r>
          </a:p>
          <a:p>
            <a:r>
              <a:rPr lang="en-US" sz="2800" dirty="0" smtClean="0"/>
              <a:t>The </a:t>
            </a:r>
            <a:r>
              <a:rPr lang="en-US" sz="2800" dirty="0"/>
              <a:t>Holy Spirit’s power enables us to overcome the sin principle in our lives in order to produce fruit in keeping with repentance &amp; faith in Jesus Christ.  </a:t>
            </a:r>
            <a:endParaRPr lang="en-US" sz="2800" dirty="0" smtClean="0"/>
          </a:p>
          <a:p>
            <a:pPr marL="0" indent="0">
              <a:buNone/>
            </a:pPr>
            <a:r>
              <a:rPr lang="en-US" sz="2800" dirty="0"/>
              <a:t>No one born of God makes a practice of sinning, for God's seed abides in him; and he cannot keep on sinning, because he has been born of God.			</a:t>
            </a:r>
            <a:r>
              <a:rPr lang="en-US" sz="2800" dirty="0" smtClean="0"/>
              <a:t>			1 </a:t>
            </a:r>
            <a:r>
              <a:rPr lang="en-US" sz="2800" dirty="0" err="1"/>
              <a:t>Jn</a:t>
            </a:r>
            <a:r>
              <a:rPr lang="en-US" sz="2800" dirty="0"/>
              <a:t> 3:19 ESV</a:t>
            </a:r>
          </a:p>
          <a:p>
            <a:endParaRPr lang="en-US" sz="2800" dirty="0"/>
          </a:p>
          <a:p>
            <a:pPr marL="0" indent="0">
              <a:buNone/>
            </a:pPr>
            <a:r>
              <a:rPr lang="en-US" dirty="0"/>
              <a:t> </a:t>
            </a:r>
          </a:p>
          <a:p>
            <a:pPr marL="0" indent="0">
              <a:buNone/>
            </a:pPr>
            <a:endParaRPr lang="en-US" sz="2400" dirty="0"/>
          </a:p>
        </p:txBody>
      </p:sp>
    </p:spTree>
    <p:extLst>
      <p:ext uri="{BB962C8B-B14F-4D97-AF65-F5344CB8AC3E}">
        <p14:creationId xmlns:p14="http://schemas.microsoft.com/office/powerpoint/2010/main" val="2782501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a:bodyPr>
          <a:lstStyle/>
          <a:p>
            <a:pPr algn="l"/>
            <a:r>
              <a:rPr lang="en-US" sz="3600" dirty="0" smtClean="0"/>
              <a:t>Sanctified by </a:t>
            </a:r>
            <a:r>
              <a:rPr lang="en-US" sz="3600" dirty="0"/>
              <a:t>the </a:t>
            </a:r>
            <a:r>
              <a:rPr lang="en-US" sz="3600" dirty="0" smtClean="0"/>
              <a:t>Power </a:t>
            </a:r>
            <a:r>
              <a:rPr lang="en-US" sz="3600" dirty="0"/>
              <a:t>of </a:t>
            </a:r>
            <a:r>
              <a:rPr lang="en-US" sz="3600" dirty="0" smtClean="0"/>
              <a:t>the Holy Spirit</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417982"/>
            <a:ext cx="10182578" cy="6705601"/>
          </a:xfrm>
        </p:spPr>
        <p:txBody>
          <a:bodyPr>
            <a:normAutofit lnSpcReduction="10000"/>
          </a:bodyPr>
          <a:lstStyle/>
          <a:p>
            <a:pPr marL="0" indent="0">
              <a:buNone/>
            </a:pPr>
            <a:r>
              <a:rPr lang="en-US" sz="2400" dirty="0"/>
              <a:t>There are 3 aspects concerning the work of sanctification:</a:t>
            </a:r>
          </a:p>
          <a:p>
            <a:pPr marL="514350" lvl="0" indent="-514350">
              <a:buFont typeface="+mj-lt"/>
              <a:buAutoNum type="romanLcPeriod"/>
            </a:pPr>
            <a:r>
              <a:rPr lang="en-US" sz="2400" dirty="0"/>
              <a:t>It is work that was completed in Christ: “… we have been sanctified through the offering of the body of Jesus Christ once for all.” 			</a:t>
            </a:r>
            <a:r>
              <a:rPr lang="en-US" sz="2400" dirty="0" smtClean="0"/>
              <a:t>						</a:t>
            </a:r>
            <a:r>
              <a:rPr lang="en-US" sz="2400" dirty="0" err="1" smtClean="0"/>
              <a:t>Heb</a:t>
            </a:r>
            <a:r>
              <a:rPr lang="en-US" sz="2400" dirty="0" smtClean="0"/>
              <a:t> </a:t>
            </a:r>
            <a:r>
              <a:rPr lang="en-US" sz="2400" dirty="0"/>
              <a:t>10:10 ESV</a:t>
            </a:r>
          </a:p>
          <a:p>
            <a:pPr marL="514350" lvl="0" indent="-514350">
              <a:buFont typeface="+mj-lt"/>
              <a:buAutoNum type="romanLcPeriod"/>
            </a:pPr>
            <a:r>
              <a:rPr lang="en-US" sz="2400" dirty="0"/>
              <a:t>It is our present work of life in setting ourselves apart to God: “For this is the will of God, your sanctification: that you abstain from sexual immorality” </a:t>
            </a:r>
            <a:r>
              <a:rPr lang="en-US" sz="2400" dirty="0" smtClean="0"/>
              <a:t>						1 </a:t>
            </a:r>
            <a:r>
              <a:rPr lang="en-US" sz="2400" dirty="0" err="1"/>
              <a:t>Thess</a:t>
            </a:r>
            <a:r>
              <a:rPr lang="en-US" sz="2400" dirty="0"/>
              <a:t> 4:3 ESV</a:t>
            </a:r>
          </a:p>
          <a:p>
            <a:pPr marL="514350" lvl="0" indent="-514350">
              <a:buFont typeface="+mj-lt"/>
              <a:buAutoNum type="romanLcPeriod"/>
            </a:pPr>
            <a:r>
              <a:rPr lang="en-US" sz="2400" dirty="0"/>
              <a:t>It is a future work to be performed at Christ’s return: “Now may the God of peace himself sanctify you completely, and may your whole spirit and soul and body be kept blameless at the coming of our Lord Jesus Christ.” 	</a:t>
            </a:r>
            <a:r>
              <a:rPr lang="en-US" sz="2400"/>
              <a:t> </a:t>
            </a:r>
            <a:r>
              <a:rPr lang="en-US" sz="2400" smtClean="0"/>
              <a:t>      			1 </a:t>
            </a:r>
            <a:r>
              <a:rPr lang="en-US" sz="2400" dirty="0" err="1"/>
              <a:t>Thess</a:t>
            </a:r>
            <a:r>
              <a:rPr lang="en-US" sz="2400" dirty="0"/>
              <a:t> 5:23 ESV</a:t>
            </a:r>
          </a:p>
          <a:p>
            <a:endParaRPr lang="en-US" sz="2800" dirty="0"/>
          </a:p>
          <a:p>
            <a:pPr marL="0" indent="0">
              <a:buNone/>
            </a:pPr>
            <a:r>
              <a:rPr lang="en-US" dirty="0"/>
              <a:t> </a:t>
            </a:r>
          </a:p>
          <a:p>
            <a:pPr marL="0" indent="0">
              <a:buNone/>
            </a:pPr>
            <a:endParaRPr lang="en-US" sz="2400" dirty="0"/>
          </a:p>
        </p:txBody>
      </p:sp>
    </p:spTree>
    <p:extLst>
      <p:ext uri="{BB962C8B-B14F-4D97-AF65-F5344CB8AC3E}">
        <p14:creationId xmlns:p14="http://schemas.microsoft.com/office/powerpoint/2010/main" val="196763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fontScale="90000"/>
          </a:bodyPr>
          <a:lstStyle/>
          <a:p>
            <a:pPr algn="l"/>
            <a:r>
              <a:rPr lang="en-SG" sz="3600" dirty="0"/>
              <a:t>Differences between </a:t>
            </a:r>
            <a:r>
              <a:rPr lang="en-SG" sz="3600" dirty="0" smtClean="0"/>
              <a:t>Justification </a:t>
            </a:r>
            <a:r>
              <a:rPr lang="en-SG" sz="3600" dirty="0"/>
              <a:t>&amp; </a:t>
            </a:r>
            <a:r>
              <a:rPr lang="en-SG" sz="3600" dirty="0" smtClean="0"/>
              <a:t>Sanctification</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11111" y="1417982"/>
            <a:ext cx="10182578" cy="6705601"/>
          </a:xfrm>
        </p:spPr>
        <p:txBody>
          <a:bodyPr>
            <a:normAutofit/>
          </a:bodyPr>
          <a:lstStyle/>
          <a:p>
            <a:endParaRPr lang="en-US" sz="2800" dirty="0"/>
          </a:p>
          <a:p>
            <a:pPr marL="0" indent="0">
              <a:buNone/>
            </a:pPr>
            <a:r>
              <a:rPr lang="en-US" dirty="0"/>
              <a:t> </a:t>
            </a:r>
          </a:p>
          <a:p>
            <a:pPr marL="0" indent="0">
              <a:buNone/>
            </a:pPr>
            <a:endParaRPr lang="en-US" sz="2400" dirty="0"/>
          </a:p>
        </p:txBody>
      </p:sp>
      <p:graphicFrame>
        <p:nvGraphicFramePr>
          <p:cNvPr id="9" name="Content Placeholder 3"/>
          <p:cNvGraphicFramePr>
            <a:graphicFrameLocks/>
          </p:cNvGraphicFramePr>
          <p:nvPr>
            <p:extLst>
              <p:ext uri="{D42A27DB-BD31-4B8C-83A1-F6EECF244321}">
                <p14:modId xmlns:p14="http://schemas.microsoft.com/office/powerpoint/2010/main" val="2279974104"/>
              </p:ext>
            </p:extLst>
          </p:nvPr>
        </p:nvGraphicFramePr>
        <p:xfrm>
          <a:off x="1454698" y="1417982"/>
          <a:ext cx="9358490" cy="3195955"/>
        </p:xfrm>
        <a:graphic>
          <a:graphicData uri="http://schemas.openxmlformats.org/drawingml/2006/table">
            <a:tbl>
              <a:tblPr firstRow="1" bandRow="1">
                <a:tableStyleId>{5C22544A-7EE6-4342-B048-85BDC9FD1C3A}</a:tableStyleId>
              </a:tblPr>
              <a:tblGrid>
                <a:gridCol w="4679245">
                  <a:extLst>
                    <a:ext uri="{9D8B030D-6E8A-4147-A177-3AD203B41FA5}">
                      <a16:colId xmlns:a16="http://schemas.microsoft.com/office/drawing/2014/main" val="1810320215"/>
                    </a:ext>
                  </a:extLst>
                </a:gridCol>
                <a:gridCol w="4679245">
                  <a:extLst>
                    <a:ext uri="{9D8B030D-6E8A-4147-A177-3AD203B41FA5}">
                      <a16:colId xmlns:a16="http://schemas.microsoft.com/office/drawing/2014/main" val="2600730506"/>
                    </a:ext>
                  </a:extLst>
                </a:gridCol>
              </a:tblGrid>
              <a:tr h="456394">
                <a:tc>
                  <a:txBody>
                    <a:bodyPr/>
                    <a:lstStyle/>
                    <a:p>
                      <a:pPr marL="0" marR="0">
                        <a:lnSpc>
                          <a:spcPct val="107000"/>
                        </a:lnSpc>
                        <a:spcBef>
                          <a:spcPts val="0"/>
                        </a:spcBef>
                        <a:spcAft>
                          <a:spcPts val="0"/>
                        </a:spcAft>
                      </a:pPr>
                      <a:r>
                        <a:rPr lang="en-US" sz="2800" b="1" dirty="0" smtClean="0">
                          <a:effectLst/>
                          <a:latin typeface="+mn-lt"/>
                          <a:ea typeface="DengXian" panose="02010600030101010101" pitchFamily="2" charset="-122"/>
                          <a:cs typeface="Calibri" panose="020F0502020204030204" pitchFamily="34" charset="0"/>
                        </a:rPr>
                        <a:t>Justification</a:t>
                      </a:r>
                      <a:endParaRPr lang="en-US" sz="2800" dirty="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b="1">
                          <a:effectLst/>
                          <a:latin typeface="+mn-lt"/>
                          <a:ea typeface="DengXian" panose="02010600030101010101" pitchFamily="2" charset="-122"/>
                          <a:cs typeface="Calibri" panose="020F0502020204030204" pitchFamily="34" charset="0"/>
                        </a:rPr>
                        <a:t>Sanctification</a:t>
                      </a:r>
                      <a:endParaRPr lang="en-US" sz="280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810060606"/>
                  </a:ext>
                </a:extLst>
              </a:tr>
              <a:tr h="456394">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Counts us righteous</a:t>
                      </a:r>
                      <a:endParaRPr lang="en-US" sz="2800" dirty="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Makes us righteous</a:t>
                      </a:r>
                      <a:endParaRPr lang="en-US" sz="280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1207999348"/>
                  </a:ext>
                </a:extLst>
              </a:tr>
              <a:tr h="456394">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Pardon for sin</a:t>
                      </a:r>
                      <a:endParaRPr lang="en-US" sz="2800" dirty="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Power over sin</a:t>
                      </a:r>
                      <a:endParaRPr lang="en-US" sz="280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1717629201"/>
                  </a:ext>
                </a:extLst>
              </a:tr>
              <a:tr h="456394">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Peace with God</a:t>
                      </a:r>
                      <a:endParaRPr lang="en-US" sz="2800" dirty="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Peace of God</a:t>
                      </a:r>
                      <a:endParaRPr lang="en-US" sz="280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1255923171"/>
                  </a:ext>
                </a:extLst>
              </a:tr>
              <a:tr h="456394">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Brings eternal life</a:t>
                      </a:r>
                      <a:endParaRPr lang="en-US" sz="280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Brings victorious life</a:t>
                      </a:r>
                      <a:endParaRPr lang="en-US" sz="2800" dirty="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3776875618"/>
                  </a:ext>
                </a:extLst>
              </a:tr>
              <a:tr h="456394">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New believer in Christ</a:t>
                      </a:r>
                      <a:endParaRPr lang="en-US" sz="280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Christ in the new believer</a:t>
                      </a:r>
                      <a:endParaRPr lang="en-US" sz="2800" dirty="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1947188671"/>
                  </a:ext>
                </a:extLst>
              </a:tr>
              <a:tr h="456394">
                <a:tc>
                  <a:txBody>
                    <a:bodyPr/>
                    <a:lstStyle/>
                    <a:p>
                      <a:pPr marL="0" marR="0">
                        <a:lnSpc>
                          <a:spcPct val="107000"/>
                        </a:lnSpc>
                        <a:spcBef>
                          <a:spcPts val="0"/>
                        </a:spcBef>
                        <a:spcAft>
                          <a:spcPts val="0"/>
                        </a:spcAft>
                      </a:pPr>
                      <a:r>
                        <a:rPr lang="en-US" sz="2800">
                          <a:effectLst/>
                          <a:latin typeface="+mn-lt"/>
                          <a:ea typeface="DengXian" panose="02010600030101010101" pitchFamily="2" charset="-122"/>
                          <a:cs typeface="Calibri" panose="020F0502020204030204" pitchFamily="34" charset="0"/>
                        </a:rPr>
                        <a:t>Jn 15:5 - do nothing</a:t>
                      </a:r>
                      <a:endParaRPr lang="en-US" sz="2800">
                        <a:effectLst/>
                        <a:latin typeface="+mn-lt"/>
                        <a:ea typeface="DengXian" panose="02010600030101010101" pitchFamily="2" charset="-122"/>
                        <a:cs typeface="Latha"/>
                      </a:endParaRPr>
                    </a:p>
                  </a:txBody>
                  <a:tcPr marL="68580" marR="68580" marT="0" marB="0"/>
                </a:tc>
                <a:tc>
                  <a:txBody>
                    <a:bodyPr/>
                    <a:lstStyle/>
                    <a:p>
                      <a:pPr marL="0" marR="0">
                        <a:lnSpc>
                          <a:spcPct val="107000"/>
                        </a:lnSpc>
                        <a:spcBef>
                          <a:spcPts val="0"/>
                        </a:spcBef>
                        <a:spcAft>
                          <a:spcPts val="0"/>
                        </a:spcAft>
                      </a:pPr>
                      <a:r>
                        <a:rPr lang="en-US" sz="2800" dirty="0">
                          <a:effectLst/>
                          <a:latin typeface="+mn-lt"/>
                          <a:ea typeface="DengXian" panose="02010600030101010101" pitchFamily="2" charset="-122"/>
                          <a:cs typeface="Calibri" panose="020F0502020204030204" pitchFamily="34" charset="0"/>
                        </a:rPr>
                        <a:t>Phil 4:13 - do all things</a:t>
                      </a:r>
                      <a:endParaRPr lang="en-US" sz="2800" dirty="0">
                        <a:effectLst/>
                        <a:latin typeface="+mn-lt"/>
                        <a:ea typeface="DengXian" panose="02010600030101010101" pitchFamily="2" charset="-122"/>
                        <a:cs typeface="Latha"/>
                      </a:endParaRPr>
                    </a:p>
                  </a:txBody>
                  <a:tcPr marL="68580" marR="68580" marT="0" marB="0"/>
                </a:tc>
                <a:extLst>
                  <a:ext uri="{0D108BD9-81ED-4DB2-BD59-A6C34878D82A}">
                    <a16:rowId xmlns:a16="http://schemas.microsoft.com/office/drawing/2014/main" val="578117246"/>
                  </a:ext>
                </a:extLst>
              </a:tr>
            </a:tbl>
          </a:graphicData>
        </a:graphic>
      </p:graphicFrame>
      <p:sp>
        <p:nvSpPr>
          <p:cNvPr id="4" name="TextBox 3"/>
          <p:cNvSpPr txBox="1"/>
          <p:nvPr/>
        </p:nvSpPr>
        <p:spPr>
          <a:xfrm>
            <a:off x="1682044" y="5170311"/>
            <a:ext cx="9131144" cy="1200329"/>
          </a:xfrm>
          <a:prstGeom prst="rect">
            <a:avLst/>
          </a:prstGeom>
          <a:noFill/>
        </p:spPr>
        <p:txBody>
          <a:bodyPr wrap="square" rtlCol="0">
            <a:spAutoFit/>
          </a:bodyPr>
          <a:lstStyle/>
          <a:p>
            <a:r>
              <a:rPr lang="en-US" sz="2400" dirty="0"/>
              <a:t>Therefore put away all filthiness and rampant wickedness and receive with meekness the implanted word, which is able to save your souls</a:t>
            </a:r>
            <a:r>
              <a:rPr lang="en-US" sz="2400" dirty="0" smtClean="0"/>
              <a:t>. 											Jas 1:21 ESV</a:t>
            </a:r>
            <a:endParaRPr lang="en-US" sz="2400" dirty="0"/>
          </a:p>
        </p:txBody>
      </p:sp>
    </p:spTree>
    <p:extLst>
      <p:ext uri="{BB962C8B-B14F-4D97-AF65-F5344CB8AC3E}">
        <p14:creationId xmlns:p14="http://schemas.microsoft.com/office/powerpoint/2010/main" val="377375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a:bodyPr>
          <a:lstStyle/>
          <a:p>
            <a:pPr algn="l"/>
            <a:r>
              <a:rPr lang="en-US" sz="3600" dirty="0" smtClean="0"/>
              <a:t>Sanctified by </a:t>
            </a:r>
            <a:r>
              <a:rPr lang="en-US" sz="3600" dirty="0"/>
              <a:t>the </a:t>
            </a:r>
            <a:r>
              <a:rPr lang="en-US" sz="3600" dirty="0" smtClean="0"/>
              <a:t>Power </a:t>
            </a:r>
            <a:r>
              <a:rPr lang="en-US" sz="3600" dirty="0"/>
              <a:t>of </a:t>
            </a:r>
            <a:r>
              <a:rPr lang="en-US" sz="3600" dirty="0" smtClean="0"/>
              <a:t>the Holy Spirit</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74044" y="1586623"/>
            <a:ext cx="10600267" cy="6536960"/>
          </a:xfrm>
        </p:spPr>
        <p:txBody>
          <a:bodyPr>
            <a:normAutofit lnSpcReduction="10000"/>
          </a:bodyPr>
          <a:lstStyle/>
          <a:p>
            <a:pPr marL="0" indent="0">
              <a:buNone/>
            </a:pPr>
            <a:r>
              <a:rPr lang="en-US" sz="2800" b="1" baseline="30000" dirty="0"/>
              <a:t>19 </a:t>
            </a:r>
            <a:r>
              <a:rPr lang="en-US" sz="2800" dirty="0"/>
              <a:t>Now the works of the flesh are evident: sexual immorality, impurity, sensuality, </a:t>
            </a:r>
            <a:r>
              <a:rPr lang="en-US" sz="2800" b="1" baseline="30000" dirty="0"/>
              <a:t>20 </a:t>
            </a:r>
            <a:r>
              <a:rPr lang="en-US" sz="2800" dirty="0"/>
              <a:t>idolatry, sorcery, enmity, strife, jealousy, fits of anger, </a:t>
            </a:r>
            <a:r>
              <a:rPr lang="en-US" sz="2800" dirty="0" smtClean="0"/>
              <a:t>rivalries, dissensions</a:t>
            </a:r>
            <a:r>
              <a:rPr lang="en-US" sz="2800" dirty="0"/>
              <a:t>, divisions, </a:t>
            </a:r>
            <a:r>
              <a:rPr lang="en-US" sz="2800" b="1" baseline="30000" dirty="0"/>
              <a:t>21 </a:t>
            </a:r>
            <a:r>
              <a:rPr lang="en-US" sz="2800" dirty="0"/>
              <a:t>envy, drunkenness, orgies, and things like these. I warn you, as I warned you before, that those who do such things will not inherit the kingdom of God. </a:t>
            </a:r>
            <a:r>
              <a:rPr lang="en-US" sz="2800" b="1" baseline="30000" dirty="0"/>
              <a:t>22</a:t>
            </a:r>
            <a:r>
              <a:rPr lang="en-US" sz="2800" dirty="0"/>
              <a:t>But the fruit of the Spirit is love, joy, peace, patience, kindness, goodness, faithfulness, </a:t>
            </a:r>
            <a:r>
              <a:rPr lang="en-US" sz="2800" b="1" baseline="30000" dirty="0"/>
              <a:t>23 </a:t>
            </a:r>
            <a:r>
              <a:rPr lang="en-US" sz="2800" dirty="0"/>
              <a:t>gentleness, self-control; against such things there is no law. </a:t>
            </a:r>
            <a:r>
              <a:rPr lang="en-US" sz="2800" b="1" baseline="30000" dirty="0"/>
              <a:t>24 </a:t>
            </a:r>
            <a:r>
              <a:rPr lang="en-US" sz="2800" dirty="0"/>
              <a:t>And those who belong to Christ Jesus have crucified the flesh with its passions and desires. 								</a:t>
            </a:r>
            <a:r>
              <a:rPr lang="en-US" sz="2800" dirty="0" smtClean="0"/>
              <a:t>	Gal </a:t>
            </a:r>
            <a:r>
              <a:rPr lang="en-US" sz="2800" dirty="0"/>
              <a:t>5:22-24 ESV</a:t>
            </a:r>
          </a:p>
          <a:p>
            <a:endParaRPr lang="en-US" sz="2800" dirty="0"/>
          </a:p>
          <a:p>
            <a:pPr marL="0" indent="0">
              <a:buNone/>
            </a:pPr>
            <a:r>
              <a:rPr lang="en-US" dirty="0"/>
              <a:t> </a:t>
            </a:r>
          </a:p>
          <a:p>
            <a:pPr marL="0" indent="0">
              <a:buNone/>
            </a:pPr>
            <a:endParaRPr lang="en-US" sz="2400" dirty="0"/>
          </a:p>
        </p:txBody>
      </p:sp>
    </p:spTree>
    <p:extLst>
      <p:ext uri="{BB962C8B-B14F-4D97-AF65-F5344CB8AC3E}">
        <p14:creationId xmlns:p14="http://schemas.microsoft.com/office/powerpoint/2010/main" val="248018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smtClean="0"/>
              <a:t>What is the </a:t>
            </a:r>
            <a:r>
              <a:rPr lang="en-US" sz="3600" dirty="0" smtClean="0">
                <a:solidFill>
                  <a:srgbClr val="FFFF00"/>
                </a:solidFill>
              </a:rPr>
              <a:t>GOSPEL</a:t>
            </a:r>
            <a:r>
              <a:rPr lang="en-US" sz="3600" dirty="0" smtClean="0"/>
              <a:t>?</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98222" y="1591733"/>
            <a:ext cx="10182578" cy="4955823"/>
          </a:xfrm>
        </p:spPr>
        <p:txBody>
          <a:bodyPr>
            <a:normAutofit/>
          </a:bodyPr>
          <a:lstStyle/>
          <a:p>
            <a:pPr marL="0" indent="0">
              <a:buNone/>
            </a:pPr>
            <a:r>
              <a:rPr lang="en-US" sz="3200" dirty="0" smtClean="0">
                <a:solidFill>
                  <a:srgbClr val="FFFF00"/>
                </a:solidFill>
              </a:rPr>
              <a:t>G</a:t>
            </a:r>
            <a:r>
              <a:rPr lang="en-US" sz="3200" dirty="0" smtClean="0"/>
              <a:t>od</a:t>
            </a:r>
          </a:p>
          <a:p>
            <a:pPr marL="0" indent="0">
              <a:buNone/>
            </a:pPr>
            <a:r>
              <a:rPr lang="en-US" sz="3200" dirty="0" smtClean="0">
                <a:solidFill>
                  <a:srgbClr val="FFFF00"/>
                </a:solidFill>
              </a:rPr>
              <a:t>O</a:t>
            </a:r>
            <a:r>
              <a:rPr lang="en-US" sz="3200" dirty="0" smtClean="0"/>
              <a:t>ffering</a:t>
            </a:r>
          </a:p>
          <a:p>
            <a:pPr marL="0" indent="0">
              <a:buNone/>
            </a:pPr>
            <a:r>
              <a:rPr lang="en-US" sz="3200" dirty="0" smtClean="0">
                <a:solidFill>
                  <a:srgbClr val="FFFF00"/>
                </a:solidFill>
              </a:rPr>
              <a:t>S</a:t>
            </a:r>
            <a:r>
              <a:rPr lang="en-US" sz="3200" dirty="0" smtClean="0"/>
              <a:t>inful</a:t>
            </a:r>
          </a:p>
          <a:p>
            <a:pPr marL="0" indent="0">
              <a:buNone/>
            </a:pPr>
            <a:r>
              <a:rPr lang="en-US" sz="3200" dirty="0" smtClean="0">
                <a:solidFill>
                  <a:srgbClr val="FFFF00"/>
                </a:solidFill>
              </a:rPr>
              <a:t>P</a:t>
            </a:r>
            <a:r>
              <a:rPr lang="en-US" sz="3200" dirty="0" smtClean="0"/>
              <a:t>eople</a:t>
            </a:r>
          </a:p>
          <a:p>
            <a:pPr marL="0" indent="0">
              <a:buNone/>
            </a:pPr>
            <a:r>
              <a:rPr lang="en-US" sz="3200" dirty="0" smtClean="0">
                <a:solidFill>
                  <a:srgbClr val="FFFF00"/>
                </a:solidFill>
              </a:rPr>
              <a:t>E</a:t>
            </a:r>
            <a:r>
              <a:rPr lang="en-US" sz="3200" dirty="0" smtClean="0"/>
              <a:t>ternal </a:t>
            </a:r>
          </a:p>
          <a:p>
            <a:pPr marL="0" indent="0">
              <a:buNone/>
            </a:pPr>
            <a:r>
              <a:rPr lang="en-US" sz="3200" dirty="0" smtClean="0">
                <a:solidFill>
                  <a:srgbClr val="FFFF00"/>
                </a:solidFill>
              </a:rPr>
              <a:t>L</a:t>
            </a:r>
            <a:r>
              <a:rPr lang="en-US" sz="3200" dirty="0" smtClean="0"/>
              <a:t>ife</a:t>
            </a:r>
            <a:r>
              <a:rPr lang="en-US" sz="3200" dirty="0"/>
              <a:t>		</a:t>
            </a:r>
          </a:p>
        </p:txBody>
      </p:sp>
      <p:pic>
        <p:nvPicPr>
          <p:cNvPr id="6" name="Picture 5"/>
          <p:cNvPicPr>
            <a:picLocks noChangeAspect="1"/>
          </p:cNvPicPr>
          <p:nvPr/>
        </p:nvPicPr>
        <p:blipFill>
          <a:blip r:embed="rId4"/>
          <a:stretch>
            <a:fillRect/>
          </a:stretch>
        </p:blipFill>
        <p:spPr>
          <a:xfrm>
            <a:off x="6282147" y="890251"/>
            <a:ext cx="5748745" cy="5748745"/>
          </a:xfrm>
          <a:prstGeom prst="rect">
            <a:avLst/>
          </a:prstGeom>
        </p:spPr>
      </p:pic>
    </p:spTree>
    <p:extLst>
      <p:ext uri="{BB962C8B-B14F-4D97-AF65-F5344CB8AC3E}">
        <p14:creationId xmlns:p14="http://schemas.microsoft.com/office/powerpoint/2010/main" val="3089710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9922933" cy="1077229"/>
          </a:xfrm>
        </p:spPr>
        <p:txBody>
          <a:bodyPr>
            <a:normAutofit/>
          </a:bodyPr>
          <a:lstStyle/>
          <a:p>
            <a:pPr algn="l"/>
            <a:r>
              <a:rPr lang="en-SG" sz="3600" dirty="0" smtClean="0"/>
              <a:t>Conclusion</a:t>
            </a:r>
            <a:endParaRPr lang="en-US" sz="3600" dirty="0" smtClean="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74044" y="1586623"/>
            <a:ext cx="10600267" cy="6536960"/>
          </a:xfrm>
        </p:spPr>
        <p:txBody>
          <a:bodyPr>
            <a:normAutofit/>
          </a:bodyPr>
          <a:lstStyle/>
          <a:p>
            <a:pPr marL="0" indent="0">
              <a:buNone/>
            </a:pPr>
            <a:r>
              <a:rPr lang="en-US" sz="2800" b="1" baseline="30000" dirty="0"/>
              <a:t>6 </a:t>
            </a:r>
            <a:r>
              <a:rPr lang="en-US" sz="2800" dirty="0"/>
              <a:t>For God, who said, “Let light shine out of darkness,” has shone in our hearts to give the light of the knowledge of the glory of God in the face of Jesus Christ. </a:t>
            </a:r>
            <a:r>
              <a:rPr lang="en-US" sz="2800" b="1" baseline="30000" dirty="0"/>
              <a:t>7 </a:t>
            </a:r>
            <a:r>
              <a:rPr lang="en-US" sz="2800" dirty="0"/>
              <a:t>But we have this treasure in jars of clay, to show that the surpassing power belongs to God and not to us.					 </a:t>
            </a:r>
            <a:r>
              <a:rPr lang="en-US" sz="2800" dirty="0" smtClean="0"/>
              <a:t>			2 </a:t>
            </a:r>
            <a:r>
              <a:rPr lang="en-US" sz="2800" dirty="0" err="1"/>
              <a:t>Cor</a:t>
            </a:r>
            <a:r>
              <a:rPr lang="en-US" sz="2800" dirty="0"/>
              <a:t> 4:6-7 </a:t>
            </a:r>
            <a:r>
              <a:rPr lang="en-US" sz="2800" dirty="0" smtClean="0"/>
              <a:t>ESV</a:t>
            </a:r>
          </a:p>
          <a:p>
            <a:pPr marL="0" indent="0">
              <a:buNone/>
            </a:pPr>
            <a:endParaRPr lang="en-SG" sz="2800" dirty="0"/>
          </a:p>
          <a:p>
            <a:pPr marL="0" indent="0">
              <a:buNone/>
            </a:pPr>
            <a:endParaRPr lang="en-SG" sz="2800" dirty="0" smtClean="0"/>
          </a:p>
          <a:p>
            <a:pPr marL="0" indent="0">
              <a:buNone/>
            </a:pPr>
            <a:endParaRPr lang="en-SG" sz="2800" dirty="0"/>
          </a:p>
          <a:p>
            <a:pPr marL="0" indent="0">
              <a:buNone/>
            </a:pPr>
            <a:endParaRPr lang="en-US" sz="2800" dirty="0"/>
          </a:p>
          <a:p>
            <a:pPr marL="0" indent="0">
              <a:buNone/>
            </a:pPr>
            <a:r>
              <a:rPr lang="en-US" dirty="0"/>
              <a:t> </a:t>
            </a:r>
          </a:p>
          <a:p>
            <a:pPr marL="0" indent="0">
              <a:buNone/>
            </a:pPr>
            <a:endParaRPr lang="en-US" sz="2400" dirty="0"/>
          </a:p>
        </p:txBody>
      </p:sp>
      <p:pic>
        <p:nvPicPr>
          <p:cNvPr id="4" name="Picture 3"/>
          <p:cNvPicPr>
            <a:picLocks noChangeAspect="1"/>
          </p:cNvPicPr>
          <p:nvPr/>
        </p:nvPicPr>
        <p:blipFill>
          <a:blip r:embed="rId4"/>
          <a:stretch>
            <a:fillRect/>
          </a:stretch>
        </p:blipFill>
        <p:spPr>
          <a:xfrm>
            <a:off x="9225642" y="4587711"/>
            <a:ext cx="2714951" cy="2222319"/>
          </a:xfrm>
          <a:prstGeom prst="rect">
            <a:avLst/>
          </a:prstGeom>
        </p:spPr>
      </p:pic>
    </p:spTree>
    <p:extLst>
      <p:ext uri="{BB962C8B-B14F-4D97-AF65-F5344CB8AC3E}">
        <p14:creationId xmlns:p14="http://schemas.microsoft.com/office/powerpoint/2010/main" val="206795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Acts 20:24-28 ESV</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98222" y="1591733"/>
            <a:ext cx="10182578" cy="4955823"/>
          </a:xfrm>
        </p:spPr>
        <p:txBody>
          <a:bodyPr>
            <a:normAutofit fontScale="92500" lnSpcReduction="10000"/>
          </a:bodyPr>
          <a:lstStyle/>
          <a:p>
            <a:pPr marL="0" indent="0">
              <a:buNone/>
            </a:pPr>
            <a:r>
              <a:rPr lang="en-US" sz="2800" b="1" baseline="30000" dirty="0"/>
              <a:t>24 </a:t>
            </a:r>
            <a:r>
              <a:rPr lang="en-US" sz="2800" dirty="0"/>
              <a:t>But I do not account my life of any value nor as precious to myself, if only I may finish my course and the ministry that I received from the Lord Jesus, to testify to the </a:t>
            </a:r>
            <a:r>
              <a:rPr lang="en-US" sz="2800" dirty="0">
                <a:solidFill>
                  <a:srgbClr val="FFFF00"/>
                </a:solidFill>
              </a:rPr>
              <a:t>gospel of the grace of God</a:t>
            </a:r>
            <a:r>
              <a:rPr lang="en-US" sz="2800" dirty="0"/>
              <a:t>. </a:t>
            </a:r>
            <a:r>
              <a:rPr lang="en-US" sz="2800" b="1" baseline="30000" dirty="0"/>
              <a:t>25 </a:t>
            </a:r>
            <a:r>
              <a:rPr lang="en-US" sz="2800" dirty="0"/>
              <a:t>And now, behold, I know that none of you among whom I have gone about proclaiming the kingdom will see my face again. </a:t>
            </a:r>
            <a:r>
              <a:rPr lang="en-US" sz="2800" b="1" baseline="30000" dirty="0"/>
              <a:t>26 </a:t>
            </a:r>
            <a:r>
              <a:rPr lang="en-US" sz="2800" dirty="0"/>
              <a:t>Therefore I testify to you this day that I am innocent of the blood of all, </a:t>
            </a:r>
            <a:r>
              <a:rPr lang="en-US" sz="2800" b="1" baseline="30000" dirty="0"/>
              <a:t>27 </a:t>
            </a:r>
            <a:r>
              <a:rPr lang="en-US" sz="2800" dirty="0"/>
              <a:t>for I did not shrink from declaring to you the whole counsel of God. </a:t>
            </a:r>
            <a:r>
              <a:rPr lang="en-US" sz="2800" b="1" baseline="30000" dirty="0"/>
              <a:t>28 </a:t>
            </a:r>
            <a:r>
              <a:rPr lang="en-US" sz="2800" dirty="0"/>
              <a:t>Pay careful attention to yourselves and to all the flock, in which the </a:t>
            </a:r>
            <a:r>
              <a:rPr lang="en-US" sz="2800" dirty="0">
                <a:solidFill>
                  <a:srgbClr val="FFFF00"/>
                </a:solidFill>
              </a:rPr>
              <a:t>Holy Spirit has made you overseers</a:t>
            </a:r>
            <a:r>
              <a:rPr lang="en-US" sz="2800" dirty="0"/>
              <a:t>, to care for the church of </a:t>
            </a:r>
            <a:r>
              <a:rPr lang="en-US" sz="2800" dirty="0">
                <a:solidFill>
                  <a:srgbClr val="FFFF00"/>
                </a:solidFill>
              </a:rPr>
              <a:t>God</a:t>
            </a:r>
            <a:r>
              <a:rPr lang="en-US" sz="2800" dirty="0"/>
              <a:t>, which he </a:t>
            </a:r>
            <a:r>
              <a:rPr lang="en-US" sz="2800" dirty="0">
                <a:solidFill>
                  <a:srgbClr val="FFFF00"/>
                </a:solidFill>
              </a:rPr>
              <a:t>obtained with his own blood</a:t>
            </a:r>
            <a:r>
              <a:rPr lang="en-US" sz="2800" dirty="0"/>
              <a:t>.  	</a:t>
            </a:r>
            <a:r>
              <a:rPr lang="en-US" dirty="0"/>
              <a:t>	</a:t>
            </a:r>
          </a:p>
        </p:txBody>
      </p:sp>
    </p:spTree>
    <p:extLst>
      <p:ext uri="{BB962C8B-B14F-4D97-AF65-F5344CB8AC3E}">
        <p14:creationId xmlns:p14="http://schemas.microsoft.com/office/powerpoint/2010/main" val="142512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smtClean="0"/>
              <a:t>Message Outline</a:t>
            </a:r>
            <a:endParaRPr lang="en-US" sz="3600" dirty="0"/>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98222" y="1591733"/>
            <a:ext cx="10182578" cy="4955823"/>
          </a:xfrm>
        </p:spPr>
        <p:txBody>
          <a:bodyPr>
            <a:normAutofit/>
          </a:bodyPr>
          <a:lstStyle/>
          <a:p>
            <a:pPr marL="457200" lvl="0" indent="-457200">
              <a:buFont typeface="+mj-lt"/>
              <a:buAutoNum type="arabicPeriod"/>
            </a:pPr>
            <a:r>
              <a:rPr lang="en-US" sz="3200" dirty="0"/>
              <a:t>Saved by the Grace of </a:t>
            </a:r>
            <a:r>
              <a:rPr lang="en-US" sz="3200" u="sng" dirty="0"/>
              <a:t>God</a:t>
            </a:r>
            <a:r>
              <a:rPr lang="en-US" sz="3200" dirty="0"/>
              <a:t> (v 24)</a:t>
            </a:r>
          </a:p>
          <a:p>
            <a:pPr marL="457200" lvl="0" indent="-457200">
              <a:buFont typeface="+mj-lt"/>
              <a:buAutoNum type="arabicPeriod"/>
            </a:pPr>
            <a:r>
              <a:rPr lang="en-US" sz="3200" dirty="0"/>
              <a:t>Scoured by the Blood of </a:t>
            </a:r>
            <a:r>
              <a:rPr lang="en-US" sz="3200" u="sng" dirty="0"/>
              <a:t>Jesus</a:t>
            </a:r>
            <a:r>
              <a:rPr lang="en-US" sz="3200" dirty="0"/>
              <a:t> (v 28)</a:t>
            </a:r>
          </a:p>
          <a:p>
            <a:pPr marL="457200" lvl="0" indent="-457200">
              <a:buFont typeface="+mj-lt"/>
              <a:buAutoNum type="arabicPeriod"/>
            </a:pPr>
            <a:r>
              <a:rPr lang="en-US" sz="3200" dirty="0"/>
              <a:t>Sanctified by the Power of the </a:t>
            </a:r>
            <a:r>
              <a:rPr lang="en-US" sz="3200" u="sng" dirty="0"/>
              <a:t>Holy Spirit</a:t>
            </a:r>
            <a:r>
              <a:rPr lang="en-US" sz="3200" dirty="0"/>
              <a:t> (v 28)</a:t>
            </a:r>
          </a:p>
          <a:p>
            <a:pPr marL="0" indent="0">
              <a:buNone/>
            </a:pPr>
            <a:r>
              <a:rPr lang="en-US" sz="2800" dirty="0"/>
              <a:t>	</a:t>
            </a:r>
            <a:r>
              <a:rPr lang="en-US" dirty="0"/>
              <a:t>	</a:t>
            </a:r>
          </a:p>
        </p:txBody>
      </p:sp>
    </p:spTree>
    <p:extLst>
      <p:ext uri="{BB962C8B-B14F-4D97-AF65-F5344CB8AC3E}">
        <p14:creationId xmlns:p14="http://schemas.microsoft.com/office/powerpoint/2010/main" val="1794013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Saved by the Grace of God</a:t>
            </a:r>
          </a:p>
        </p:txBody>
      </p:sp>
      <p:sp>
        <p:nvSpPr>
          <p:cNvPr id="3" name="Content Placeholder 2"/>
          <p:cNvSpPr>
            <a:spLocks noGrp="1"/>
          </p:cNvSpPr>
          <p:nvPr>
            <p:ph idx="1"/>
          </p:nvPr>
        </p:nvSpPr>
        <p:spPr>
          <a:xfrm>
            <a:off x="1298222" y="1207912"/>
            <a:ext cx="10182578" cy="5892800"/>
          </a:xfrm>
        </p:spPr>
        <p:txBody>
          <a:bodyPr>
            <a:normAutofit/>
          </a:bodyPr>
          <a:lstStyle/>
          <a:p>
            <a:pPr marL="514350" indent="-514350">
              <a:buFont typeface="+mj-lt"/>
              <a:buAutoNum type="alphaLcPeriod"/>
            </a:pPr>
            <a:r>
              <a:rPr lang="en-US" sz="2800" u="sng" dirty="0"/>
              <a:t>The </a:t>
            </a:r>
            <a:r>
              <a:rPr lang="en-US" sz="2800" u="sng" dirty="0" smtClean="0"/>
              <a:t>Depravity </a:t>
            </a:r>
            <a:r>
              <a:rPr lang="en-US" sz="2800" u="sng" dirty="0"/>
              <a:t>of </a:t>
            </a:r>
            <a:r>
              <a:rPr lang="en-US" sz="2800" u="sng" dirty="0" smtClean="0"/>
              <a:t>Man</a:t>
            </a:r>
          </a:p>
          <a:p>
            <a:pPr marL="0" indent="0">
              <a:buNone/>
            </a:pPr>
            <a:r>
              <a:rPr lang="en-US" sz="2400" b="1" baseline="30000" dirty="0"/>
              <a:t>5 </a:t>
            </a:r>
            <a:r>
              <a:rPr lang="en-US" sz="2400" dirty="0"/>
              <a:t>The </a:t>
            </a:r>
            <a:r>
              <a:rPr lang="en-US" sz="2400" cap="small" dirty="0"/>
              <a:t>Lord</a:t>
            </a:r>
            <a:r>
              <a:rPr lang="en-US" sz="2400" dirty="0"/>
              <a:t> saw that the wickedness of man was great in the earth, and that every intention of the thoughts of his heart was only </a:t>
            </a:r>
            <a:r>
              <a:rPr lang="en-US" sz="2400" dirty="0" smtClean="0"/>
              <a:t>evil continually</a:t>
            </a:r>
            <a:r>
              <a:rPr lang="en-US" sz="2400" dirty="0"/>
              <a:t>. </a:t>
            </a:r>
            <a:r>
              <a:rPr lang="en-US" sz="2400" b="1" baseline="30000" dirty="0"/>
              <a:t>6 </a:t>
            </a:r>
            <a:r>
              <a:rPr lang="en-US" sz="2400" dirty="0"/>
              <a:t>And the </a:t>
            </a:r>
            <a:r>
              <a:rPr lang="en-US" sz="2400" cap="small" dirty="0"/>
              <a:t>Lord</a:t>
            </a:r>
            <a:r>
              <a:rPr lang="en-US" sz="2400" dirty="0"/>
              <a:t> regretted that he had made man on the earth, and it grieved him to his heart. </a:t>
            </a:r>
            <a:r>
              <a:rPr lang="en-US" sz="2400" b="1" baseline="30000" dirty="0"/>
              <a:t>7 </a:t>
            </a:r>
            <a:r>
              <a:rPr lang="en-US" sz="2400" dirty="0"/>
              <a:t>So the </a:t>
            </a:r>
            <a:r>
              <a:rPr lang="en-US" sz="2400" cap="small" dirty="0"/>
              <a:t>Lord</a:t>
            </a:r>
            <a:r>
              <a:rPr lang="en-US" sz="2400" dirty="0"/>
              <a:t> said, “I will blot out man whom I have created from the face of the land, man and animals and creeping things and birds of the heavens, for I am sorry that I have made them.”  </a:t>
            </a:r>
            <a:r>
              <a:rPr lang="en-US" sz="2400" dirty="0" smtClean="0"/>
              <a:t>							Gen </a:t>
            </a:r>
            <a:r>
              <a:rPr lang="en-US" sz="2400" dirty="0"/>
              <a:t>6:5-7 </a:t>
            </a:r>
            <a:r>
              <a:rPr lang="en-US" sz="2400" dirty="0" smtClean="0"/>
              <a:t>ESV</a:t>
            </a:r>
          </a:p>
          <a:p>
            <a:pPr marL="0" indent="0">
              <a:buNone/>
            </a:pPr>
            <a:endParaRPr lang="en-SG" sz="2400" dirty="0"/>
          </a:p>
          <a:p>
            <a:pPr marL="0" indent="0">
              <a:buNone/>
            </a:pPr>
            <a:endParaRPr lang="en-US" sz="2400" dirty="0"/>
          </a:p>
          <a:p>
            <a:pPr marL="0" indent="0">
              <a:buNone/>
            </a:pPr>
            <a:endParaRPr lang="en-US" dirty="0"/>
          </a:p>
        </p:txBody>
      </p:sp>
      <p:pic>
        <p:nvPicPr>
          <p:cNvPr id="6" name="Picture 5"/>
          <p:cNvPicPr>
            <a:picLocks noChangeAspect="1"/>
          </p:cNvPicPr>
          <p:nvPr/>
        </p:nvPicPr>
        <p:blipFill>
          <a:blip r:embed="rId3"/>
          <a:stretch>
            <a:fillRect/>
          </a:stretch>
        </p:blipFill>
        <p:spPr>
          <a:xfrm>
            <a:off x="4640444" y="5149071"/>
            <a:ext cx="2269808" cy="1708929"/>
          </a:xfrm>
          <a:prstGeom prst="rect">
            <a:avLst/>
          </a:prstGeom>
        </p:spPr>
      </p:pic>
      <p:pic>
        <p:nvPicPr>
          <p:cNvPr id="7" name="Picture 6"/>
          <p:cNvPicPr>
            <a:picLocks noChangeAspect="1"/>
          </p:cNvPicPr>
          <p:nvPr/>
        </p:nvPicPr>
        <p:blipFill>
          <a:blip r:embed="rId4"/>
          <a:stretch>
            <a:fillRect/>
          </a:stretch>
        </p:blipFill>
        <p:spPr>
          <a:xfrm>
            <a:off x="1411111" y="5149071"/>
            <a:ext cx="2857500" cy="1600200"/>
          </a:xfrm>
          <a:prstGeom prst="rect">
            <a:avLst/>
          </a:prstGeom>
        </p:spPr>
      </p:pic>
      <p:pic>
        <p:nvPicPr>
          <p:cNvPr id="8" name="Picture 7"/>
          <p:cNvPicPr>
            <a:picLocks noChangeAspect="1"/>
          </p:cNvPicPr>
          <p:nvPr/>
        </p:nvPicPr>
        <p:blipFill>
          <a:blip r:embed="rId5"/>
          <a:stretch>
            <a:fillRect/>
          </a:stretch>
        </p:blipFill>
        <p:spPr>
          <a:xfrm>
            <a:off x="7470185" y="5117710"/>
            <a:ext cx="2581275" cy="1771650"/>
          </a:xfrm>
          <a:prstGeom prst="rect">
            <a:avLst/>
          </a:prstGeom>
        </p:spPr>
      </p:pic>
      <p:pic>
        <p:nvPicPr>
          <p:cNvPr id="9" name="Picture 8"/>
          <p:cNvPicPr>
            <a:picLocks noChangeAspect="1"/>
          </p:cNvPicPr>
          <p:nvPr/>
        </p:nvPicPr>
        <p:blipFill>
          <a:blip r:embed="rId6"/>
          <a:stretch>
            <a:fillRect/>
          </a:stretch>
        </p:blipFill>
        <p:spPr>
          <a:xfrm>
            <a:off x="8760822" y="124083"/>
            <a:ext cx="2466975" cy="1847850"/>
          </a:xfrm>
          <a:prstGeom prst="rect">
            <a:avLst/>
          </a:prstGeom>
        </p:spPr>
      </p:pic>
    </p:spTree>
    <p:extLst>
      <p:ext uri="{BB962C8B-B14F-4D97-AF65-F5344CB8AC3E}">
        <p14:creationId xmlns:p14="http://schemas.microsoft.com/office/powerpoint/2010/main" val="29133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Saved by the Grace of God</a:t>
            </a:r>
          </a:p>
        </p:txBody>
      </p:sp>
      <p:sp>
        <p:nvSpPr>
          <p:cNvPr id="3" name="Content Placeholder 2"/>
          <p:cNvSpPr>
            <a:spLocks noGrp="1"/>
          </p:cNvSpPr>
          <p:nvPr>
            <p:ph idx="1"/>
          </p:nvPr>
        </p:nvSpPr>
        <p:spPr>
          <a:xfrm>
            <a:off x="1298222" y="1241778"/>
            <a:ext cx="10182578" cy="5616222"/>
          </a:xfrm>
        </p:spPr>
        <p:txBody>
          <a:bodyPr>
            <a:normAutofit/>
          </a:bodyPr>
          <a:lstStyle/>
          <a:p>
            <a:pPr marL="514350" indent="-514350">
              <a:buFont typeface="+mj-lt"/>
              <a:buAutoNum type="alphaLcPeriod"/>
            </a:pPr>
            <a:r>
              <a:rPr lang="en-US" sz="2800" u="sng" dirty="0"/>
              <a:t>The </a:t>
            </a:r>
            <a:r>
              <a:rPr lang="en-US" sz="2800" u="sng" dirty="0" smtClean="0"/>
              <a:t>Depravity </a:t>
            </a:r>
            <a:r>
              <a:rPr lang="en-US" sz="2800" u="sng" dirty="0"/>
              <a:t>of </a:t>
            </a:r>
            <a:r>
              <a:rPr lang="en-US" sz="2800" u="sng" dirty="0" smtClean="0"/>
              <a:t>Man</a:t>
            </a:r>
          </a:p>
          <a:p>
            <a:pPr marL="0" indent="0">
              <a:buNone/>
            </a:pPr>
            <a:r>
              <a:rPr lang="en-US" sz="2400" dirty="0"/>
              <a:t>All the ways of a man are clean in his own sight, but the </a:t>
            </a:r>
            <a:r>
              <a:rPr lang="en-US" sz="2400" cap="small" dirty="0"/>
              <a:t>Lord</a:t>
            </a:r>
            <a:r>
              <a:rPr lang="en-US" sz="2400" dirty="0"/>
              <a:t> weighs the motives.  							</a:t>
            </a:r>
            <a:r>
              <a:rPr lang="en-US" sz="2400" dirty="0" err="1"/>
              <a:t>Pr</a:t>
            </a:r>
            <a:r>
              <a:rPr lang="en-US" sz="2400" dirty="0"/>
              <a:t> 16:2 NASB</a:t>
            </a:r>
          </a:p>
          <a:p>
            <a:pPr marL="0" indent="0">
              <a:buNone/>
            </a:pPr>
            <a:r>
              <a:rPr lang="en-US" sz="2400" dirty="0" smtClean="0"/>
              <a:t>We </a:t>
            </a:r>
            <a:r>
              <a:rPr lang="en-US" sz="2400" dirty="0"/>
              <a:t>are all like an unclean </a:t>
            </a:r>
            <a:r>
              <a:rPr lang="en-US" sz="2400" i="1" dirty="0"/>
              <a:t>thing,</a:t>
            </a:r>
            <a:r>
              <a:rPr lang="en-US" sz="2400" dirty="0"/>
              <a:t> and all our </a:t>
            </a:r>
            <a:r>
              <a:rPr lang="en-US" sz="2400" dirty="0" err="1"/>
              <a:t>righteousnesses</a:t>
            </a:r>
            <a:r>
              <a:rPr lang="en-US" sz="2400" dirty="0"/>
              <a:t> </a:t>
            </a:r>
            <a:r>
              <a:rPr lang="en-US" sz="2400" i="1" dirty="0"/>
              <a:t>are</a:t>
            </a:r>
            <a:r>
              <a:rPr lang="en-US" sz="2400" dirty="0"/>
              <a:t> like filthy rags. 								Is 64:6 NKJV</a:t>
            </a:r>
          </a:p>
          <a:p>
            <a:pPr marL="0" indent="0">
              <a:buNone/>
            </a:pPr>
            <a:r>
              <a:rPr lang="en-US" sz="2400" dirty="0" smtClean="0"/>
              <a:t>“… </a:t>
            </a:r>
            <a:r>
              <a:rPr lang="en-US" sz="2400" dirty="0"/>
              <a:t>that I may gain Christ </a:t>
            </a:r>
            <a:r>
              <a:rPr lang="en-US" sz="2400" b="1" baseline="30000" dirty="0"/>
              <a:t> </a:t>
            </a:r>
            <a:r>
              <a:rPr lang="en-US" sz="2400" dirty="0"/>
              <a:t>and be found in him, not having a righteousness of my own that comes from the law, but that which comes through faith in Christ, the righteousness from God that depends on faith.”  					</a:t>
            </a:r>
            <a:r>
              <a:rPr lang="en-US" sz="2400" dirty="0" smtClean="0"/>
              <a:t>			Phil </a:t>
            </a:r>
            <a:r>
              <a:rPr lang="en-US" sz="2400" dirty="0"/>
              <a:t>3:8-9 ESV</a:t>
            </a:r>
          </a:p>
          <a:p>
            <a:pPr marL="0" indent="0">
              <a:buNone/>
            </a:pPr>
            <a:r>
              <a:rPr lang="en-US" sz="2400" dirty="0" smtClean="0"/>
              <a:t>For</a:t>
            </a:r>
            <a:r>
              <a:rPr lang="en-US" sz="2400" dirty="0"/>
              <a:t> all have sinned and fall short of the glory of God. </a:t>
            </a:r>
            <a:r>
              <a:rPr lang="en-US" sz="2400" dirty="0" smtClean="0"/>
              <a:t>	Rom </a:t>
            </a:r>
            <a:r>
              <a:rPr lang="en-US" sz="2400" dirty="0"/>
              <a:t>3:23 ESV</a:t>
            </a:r>
          </a:p>
          <a:p>
            <a:pPr marL="0" indent="0">
              <a:buNone/>
            </a:pPr>
            <a:endParaRPr lang="en-US" dirty="0"/>
          </a:p>
        </p:txBody>
      </p:sp>
    </p:spTree>
    <p:extLst>
      <p:ext uri="{BB962C8B-B14F-4D97-AF65-F5344CB8AC3E}">
        <p14:creationId xmlns:p14="http://schemas.microsoft.com/office/powerpoint/2010/main" val="40742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Saved by the Grace of God</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98222" y="1749778"/>
            <a:ext cx="10182578" cy="4797778"/>
          </a:xfrm>
        </p:spPr>
        <p:txBody>
          <a:bodyPr>
            <a:normAutofit/>
          </a:bodyPr>
          <a:lstStyle/>
          <a:p>
            <a:pPr marL="514350" indent="-514350">
              <a:buFont typeface="+mj-lt"/>
              <a:buAutoNum type="alphaLcPeriod" startAt="2"/>
            </a:pPr>
            <a:r>
              <a:rPr lang="en-US" sz="2800" u="sng" dirty="0"/>
              <a:t>The Characteristics of </a:t>
            </a:r>
            <a:r>
              <a:rPr lang="en-US" sz="2800" u="sng" dirty="0" smtClean="0"/>
              <a:t>God</a:t>
            </a:r>
          </a:p>
          <a:p>
            <a:pPr marL="0" indent="0">
              <a:buNone/>
            </a:pPr>
            <a:r>
              <a:rPr lang="en-US" sz="2800" b="1" baseline="30000" dirty="0"/>
              <a:t>6 </a:t>
            </a:r>
            <a:r>
              <a:rPr lang="en-US" sz="2800" dirty="0"/>
              <a:t>And the </a:t>
            </a:r>
            <a:r>
              <a:rPr lang="en-US" sz="2800" cap="small" dirty="0"/>
              <a:t>Lord</a:t>
            </a:r>
            <a:r>
              <a:rPr lang="en-US" sz="2800" dirty="0"/>
              <a:t> passed before him and proclaimed, “The </a:t>
            </a:r>
            <a:r>
              <a:rPr lang="en-US" sz="2800" cap="small" dirty="0"/>
              <a:t>Lord</a:t>
            </a:r>
            <a:r>
              <a:rPr lang="en-US" sz="2800" dirty="0"/>
              <a:t>, the </a:t>
            </a:r>
            <a:r>
              <a:rPr lang="en-US" sz="2800" cap="small" dirty="0"/>
              <a:t>Lord</a:t>
            </a:r>
            <a:r>
              <a:rPr lang="en-US" sz="2800" dirty="0"/>
              <a:t> God, </a:t>
            </a:r>
            <a:r>
              <a:rPr lang="en-US" sz="2800" dirty="0">
                <a:solidFill>
                  <a:srgbClr val="FFFF00"/>
                </a:solidFill>
              </a:rPr>
              <a:t>merciful</a:t>
            </a:r>
            <a:r>
              <a:rPr lang="en-US" sz="2800" dirty="0"/>
              <a:t> and </a:t>
            </a:r>
            <a:r>
              <a:rPr lang="en-US" sz="2800" dirty="0">
                <a:solidFill>
                  <a:srgbClr val="FFFF00"/>
                </a:solidFill>
              </a:rPr>
              <a:t>gracious</a:t>
            </a:r>
            <a:r>
              <a:rPr lang="en-US" sz="2800" dirty="0"/>
              <a:t>, </a:t>
            </a:r>
            <a:r>
              <a:rPr lang="en-US" sz="2800" dirty="0">
                <a:solidFill>
                  <a:srgbClr val="FFFF00"/>
                </a:solidFill>
              </a:rPr>
              <a:t>longsuffering</a:t>
            </a:r>
            <a:r>
              <a:rPr lang="en-US" sz="2800" dirty="0"/>
              <a:t>, and abounding in </a:t>
            </a:r>
            <a:r>
              <a:rPr lang="en-US" sz="2800" dirty="0">
                <a:solidFill>
                  <a:srgbClr val="FFFF00"/>
                </a:solidFill>
              </a:rPr>
              <a:t>goodness</a:t>
            </a:r>
            <a:r>
              <a:rPr lang="en-US" sz="2800" dirty="0"/>
              <a:t> and </a:t>
            </a:r>
            <a:r>
              <a:rPr lang="en-US" sz="2800" dirty="0">
                <a:solidFill>
                  <a:srgbClr val="FFFF00"/>
                </a:solidFill>
              </a:rPr>
              <a:t>truth</a:t>
            </a:r>
            <a:r>
              <a:rPr lang="en-US" sz="2800" dirty="0"/>
              <a:t>, </a:t>
            </a:r>
            <a:r>
              <a:rPr lang="en-US" sz="2800" b="1" baseline="30000" dirty="0"/>
              <a:t>7 </a:t>
            </a:r>
            <a:r>
              <a:rPr lang="en-US" sz="2800" dirty="0"/>
              <a:t>keeping mercy for thousands, </a:t>
            </a:r>
            <a:r>
              <a:rPr lang="en-US" sz="2800" dirty="0">
                <a:solidFill>
                  <a:srgbClr val="FFFF00"/>
                </a:solidFill>
              </a:rPr>
              <a:t>forgiving</a:t>
            </a:r>
            <a:r>
              <a:rPr lang="en-US" sz="2800" dirty="0"/>
              <a:t> iniquity and transgression and sin, </a:t>
            </a:r>
            <a:r>
              <a:rPr lang="en-US" sz="2800" dirty="0">
                <a:solidFill>
                  <a:srgbClr val="FFFF00"/>
                </a:solidFill>
              </a:rPr>
              <a:t>by no means clearing </a:t>
            </a:r>
            <a:r>
              <a:rPr lang="en-US" sz="2800" i="1" dirty="0">
                <a:solidFill>
                  <a:srgbClr val="FFFF00"/>
                </a:solidFill>
              </a:rPr>
              <a:t>the guilty</a:t>
            </a:r>
            <a:r>
              <a:rPr lang="en-US" sz="2800" i="1" dirty="0"/>
              <a:t>,</a:t>
            </a:r>
            <a:r>
              <a:rPr lang="en-US" sz="2800" dirty="0"/>
              <a:t> visiting the iniquity of the fathers upon the children and the children’s children to the third and the fourth generation.” 				Ex 34:6-7 </a:t>
            </a:r>
            <a:r>
              <a:rPr lang="en-US" sz="2800" dirty="0" smtClean="0"/>
              <a:t>NKJV</a:t>
            </a:r>
            <a:endParaRPr lang="en-US" sz="2800" dirty="0"/>
          </a:p>
          <a:p>
            <a:pPr marL="0" lvl="0" indent="0">
              <a:buNone/>
            </a:pPr>
            <a:endParaRPr lang="en-US" dirty="0"/>
          </a:p>
        </p:txBody>
      </p:sp>
    </p:spTree>
    <p:extLst>
      <p:ext uri="{BB962C8B-B14F-4D97-AF65-F5344CB8AC3E}">
        <p14:creationId xmlns:p14="http://schemas.microsoft.com/office/powerpoint/2010/main" val="333191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6">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8">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8B91C57-2090-466E-B05A-DA282135678E}"/>
              </a:ext>
            </a:extLst>
          </p:cNvPr>
          <p:cNvSpPr>
            <a:spLocks noGrp="1"/>
          </p:cNvSpPr>
          <p:nvPr>
            <p:ph type="title"/>
          </p:nvPr>
        </p:nvSpPr>
        <p:spPr>
          <a:xfrm>
            <a:off x="1411111" y="509394"/>
            <a:ext cx="7958331" cy="1077229"/>
          </a:xfrm>
        </p:spPr>
        <p:txBody>
          <a:bodyPr>
            <a:normAutofit/>
          </a:bodyPr>
          <a:lstStyle/>
          <a:p>
            <a:pPr algn="l"/>
            <a:r>
              <a:rPr lang="en-US" sz="3600" dirty="0"/>
              <a:t>Saved by the Grace of God</a:t>
            </a:r>
          </a:p>
        </p:txBody>
      </p:sp>
      <p:sp>
        <p:nvSpPr>
          <p:cNvPr id="38" name="Rectangle 30">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2">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98222" y="1444978"/>
            <a:ext cx="10182578" cy="5102578"/>
          </a:xfrm>
        </p:spPr>
        <p:txBody>
          <a:bodyPr>
            <a:normAutofit/>
          </a:bodyPr>
          <a:lstStyle/>
          <a:p>
            <a:pPr marL="514350" indent="-514350">
              <a:buFont typeface="+mj-lt"/>
              <a:buAutoNum type="alphaLcPeriod" startAt="2"/>
            </a:pPr>
            <a:r>
              <a:rPr lang="en-US" sz="2800" u="sng" dirty="0"/>
              <a:t>The Characteristics of </a:t>
            </a:r>
            <a:r>
              <a:rPr lang="en-US" sz="2800" u="sng" dirty="0" smtClean="0"/>
              <a:t>God</a:t>
            </a:r>
          </a:p>
          <a:p>
            <a:pPr marL="0" indent="0">
              <a:buNone/>
            </a:pPr>
            <a:r>
              <a:rPr lang="en-US" sz="2400" dirty="0" smtClean="0">
                <a:solidFill>
                  <a:srgbClr val="FFFF00"/>
                </a:solidFill>
              </a:rPr>
              <a:t>Mercy</a:t>
            </a:r>
            <a:r>
              <a:rPr lang="en-US" sz="2400" dirty="0"/>
              <a:t>: something we deserve but God withholds e.g. punishment &amp; death</a:t>
            </a:r>
          </a:p>
          <a:p>
            <a:pPr marL="0" indent="0">
              <a:buNone/>
            </a:pPr>
            <a:r>
              <a:rPr lang="en-US" sz="2400" dirty="0"/>
              <a:t>Blessed be the God and Father of our Lord Jesus Christ! According to his great </a:t>
            </a:r>
            <a:r>
              <a:rPr lang="en-US" sz="2400" dirty="0">
                <a:solidFill>
                  <a:srgbClr val="FFFF00"/>
                </a:solidFill>
              </a:rPr>
              <a:t>mercy</a:t>
            </a:r>
            <a:r>
              <a:rPr lang="en-US" sz="2400" dirty="0"/>
              <a:t>, he has caused us to be born again to a living hope … </a:t>
            </a:r>
            <a:r>
              <a:rPr lang="en-US" sz="2400" dirty="0" smtClean="0"/>
              <a:t>          								1 </a:t>
            </a:r>
            <a:r>
              <a:rPr lang="en-US" sz="2400" dirty="0"/>
              <a:t>Pet 1:3 ESV</a:t>
            </a:r>
          </a:p>
          <a:p>
            <a:pPr marL="0" indent="0">
              <a:buNone/>
            </a:pPr>
            <a:r>
              <a:rPr lang="en-US" sz="2400" dirty="0">
                <a:solidFill>
                  <a:srgbClr val="FFFF00"/>
                </a:solidFill>
              </a:rPr>
              <a:t>Grace</a:t>
            </a:r>
            <a:r>
              <a:rPr lang="en-US" sz="2400" dirty="0"/>
              <a:t>: something we don’t deserve, God gives e.g. salvation &amp; eternal life</a:t>
            </a:r>
          </a:p>
          <a:p>
            <a:pPr marL="0" indent="0">
              <a:buNone/>
            </a:pPr>
            <a:r>
              <a:rPr lang="en-US" sz="2400" b="1" baseline="30000" dirty="0"/>
              <a:t>8 </a:t>
            </a:r>
            <a:r>
              <a:rPr lang="en-US" sz="2400" dirty="0"/>
              <a:t>For by </a:t>
            </a:r>
            <a:r>
              <a:rPr lang="en-US" sz="2400" dirty="0">
                <a:solidFill>
                  <a:srgbClr val="FFFF00"/>
                </a:solidFill>
              </a:rPr>
              <a:t>grace</a:t>
            </a:r>
            <a:r>
              <a:rPr lang="en-US" sz="2400" dirty="0"/>
              <a:t> you have been saved through faith. And this is not your own doing; it is the gift of God, </a:t>
            </a:r>
            <a:r>
              <a:rPr lang="en-US" sz="2400" b="1" baseline="30000" dirty="0"/>
              <a:t>9 </a:t>
            </a:r>
            <a:r>
              <a:rPr lang="en-US" sz="2400" dirty="0"/>
              <a:t>not a result of works, so that no one may boast.  						</a:t>
            </a:r>
            <a:r>
              <a:rPr lang="en-US" sz="2400" dirty="0" smtClean="0"/>
              <a:t> 	</a:t>
            </a:r>
            <a:r>
              <a:rPr lang="en-US" sz="2400" dirty="0" err="1" smtClean="0"/>
              <a:t>Eph</a:t>
            </a:r>
            <a:r>
              <a:rPr lang="en-US" sz="2400" dirty="0" smtClean="0"/>
              <a:t> </a:t>
            </a:r>
            <a:r>
              <a:rPr lang="en-US" sz="2400" dirty="0"/>
              <a:t>2:8-9 ESV</a:t>
            </a:r>
          </a:p>
          <a:p>
            <a:pPr marL="0" lvl="0" indent="0">
              <a:buNone/>
            </a:pPr>
            <a:endParaRPr lang="en-US" dirty="0"/>
          </a:p>
        </p:txBody>
      </p:sp>
    </p:spTree>
    <p:extLst>
      <p:ext uri="{BB962C8B-B14F-4D97-AF65-F5344CB8AC3E}">
        <p14:creationId xmlns:p14="http://schemas.microsoft.com/office/powerpoint/2010/main" val="13889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A97B08B2-0DA5-4B7F-A47D-5C15ECFB0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20">
            <a:extLst>
              <a:ext uri="{FF2B5EF4-FFF2-40B4-BE49-F238E27FC236}">
                <a16:creationId xmlns:a16="http://schemas.microsoft.com/office/drawing/2014/main" id="{19C770FC-6D2D-4B73-8219-CFEB0B146F7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37" name="Picture 22">
            <a:extLst>
              <a:ext uri="{FF2B5EF4-FFF2-40B4-BE49-F238E27FC236}">
                <a16:creationId xmlns:a16="http://schemas.microsoft.com/office/drawing/2014/main" id="{2DD31FDA-BCB5-4B8D-8FB8-8CCF019C9F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8" name="Rectangle 24">
            <a:extLst>
              <a:ext uri="{FF2B5EF4-FFF2-40B4-BE49-F238E27FC236}">
                <a16:creationId xmlns:a16="http://schemas.microsoft.com/office/drawing/2014/main" id="{590A298A-601D-412F-9A93-09DCA9DBE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6">
            <a:extLst>
              <a:ext uri="{FF2B5EF4-FFF2-40B4-BE49-F238E27FC236}">
                <a16:creationId xmlns:a16="http://schemas.microsoft.com/office/drawing/2014/main" id="{7474A3CD-596C-4FAC-8913-C98848CD2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8">
            <a:extLst>
              <a:ext uri="{FF2B5EF4-FFF2-40B4-BE49-F238E27FC236}">
                <a16:creationId xmlns:a16="http://schemas.microsoft.com/office/drawing/2014/main" id="{06A99299-7151-43AF-94CF-2ADA8412B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30">
            <a:extLst>
              <a:ext uri="{FF2B5EF4-FFF2-40B4-BE49-F238E27FC236}">
                <a16:creationId xmlns:a16="http://schemas.microsoft.com/office/drawing/2014/main" id="{D15739DB-3328-42F4-B530-BC79F25F25E1}"/>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9BBDDBE1-00CD-4A90-9BA9-5E79F6C6FDE0}"/>
              </a:ext>
            </a:extLst>
          </p:cNvPr>
          <p:cNvSpPr>
            <a:spLocks noGrp="1"/>
          </p:cNvSpPr>
          <p:nvPr>
            <p:ph idx="1"/>
          </p:nvPr>
        </p:nvSpPr>
        <p:spPr>
          <a:xfrm>
            <a:off x="1005402" y="1010556"/>
            <a:ext cx="4384765" cy="5740199"/>
          </a:xfrm>
        </p:spPr>
        <p:txBody>
          <a:bodyPr>
            <a:normAutofit fontScale="77500" lnSpcReduction="20000"/>
          </a:bodyPr>
          <a:lstStyle/>
          <a:p>
            <a:pPr marL="0" indent="0">
              <a:buNone/>
            </a:pPr>
            <a:r>
              <a:rPr lang="en-US" sz="3200" b="1" baseline="30000" dirty="0"/>
              <a:t>21 </a:t>
            </a:r>
            <a:r>
              <a:rPr lang="en-US" sz="3200" dirty="0"/>
              <a:t>You shall put the </a:t>
            </a:r>
            <a:r>
              <a:rPr lang="en-US" sz="3200" dirty="0">
                <a:solidFill>
                  <a:srgbClr val="FFFF00"/>
                </a:solidFill>
              </a:rPr>
              <a:t>mercy seat</a:t>
            </a:r>
            <a:r>
              <a:rPr lang="en-US" sz="3200" dirty="0"/>
              <a:t> on top of the ark, and in the ark you shall put the Testimony that I will give you. </a:t>
            </a:r>
            <a:r>
              <a:rPr lang="en-US" sz="3200" b="1" baseline="30000" dirty="0"/>
              <a:t>22 </a:t>
            </a:r>
            <a:r>
              <a:rPr lang="en-US" sz="3200" dirty="0"/>
              <a:t>And there I will meet with you, and I will speak with you from above the </a:t>
            </a:r>
            <a:r>
              <a:rPr lang="en-US" sz="3200" dirty="0">
                <a:solidFill>
                  <a:srgbClr val="FFFF00"/>
                </a:solidFill>
              </a:rPr>
              <a:t>mercy seat</a:t>
            </a:r>
            <a:r>
              <a:rPr lang="en-US" sz="3200" dirty="0"/>
              <a:t>, from between the two cherubim which </a:t>
            </a:r>
            <a:r>
              <a:rPr lang="en-US" sz="3200" i="1" dirty="0"/>
              <a:t>are</a:t>
            </a:r>
            <a:r>
              <a:rPr lang="en-US" sz="3200" dirty="0"/>
              <a:t> on the ark of the Testimony, about everything which I will give you in commandment to the children of Israel. 			</a:t>
            </a:r>
            <a:r>
              <a:rPr lang="en-US" sz="3200" dirty="0" smtClean="0"/>
              <a:t>      Ex </a:t>
            </a:r>
            <a:r>
              <a:rPr lang="en-US" sz="3200" dirty="0"/>
              <a:t>25:21-22 NKJV</a:t>
            </a:r>
          </a:p>
          <a:p>
            <a:pPr marL="0" indent="0">
              <a:buNone/>
            </a:pPr>
            <a:endParaRPr lang="en-US" sz="1800" b="1" dirty="0"/>
          </a:p>
        </p:txBody>
      </p:sp>
      <p:sp>
        <p:nvSpPr>
          <p:cNvPr id="42" name="Rectangle 32">
            <a:extLst>
              <a:ext uri="{FF2B5EF4-FFF2-40B4-BE49-F238E27FC236}">
                <a16:creationId xmlns:a16="http://schemas.microsoft.com/office/drawing/2014/main" id="{09BB4655-F250-4A6F-9526-13AFF61186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5431395" y="825891"/>
            <a:ext cx="6882754" cy="5508978"/>
          </a:xfrm>
          <a:prstGeom prst="rect">
            <a:avLst/>
          </a:prstGeom>
        </p:spPr>
      </p:pic>
    </p:spTree>
    <p:extLst>
      <p:ext uri="{BB962C8B-B14F-4D97-AF65-F5344CB8AC3E}">
        <p14:creationId xmlns:p14="http://schemas.microsoft.com/office/powerpoint/2010/main" val="2157044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M22711115_Fitness Madison Design_SL_V1.pptx" id="{2579BFFE-69B6-42D6-B424-867393429B78}" vid="{3278B569-44A5-49C0-B46C-1F2426B3C9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DE97A-2C70-4C9D-BFA7-19B7F5C50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FF21BC-68AF-4B30-8F35-ADEF0BF3A561}">
  <ds:schemaRefs>
    <ds:schemaRef ds:uri="http://purl.org/dc/dcmitype/"/>
    <ds:schemaRef ds:uri="71af3243-3dd4-4a8d-8c0d-dd76da1f02a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6E3C051C-A6EA-48C7-B380-E8DB00FCCC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Fitness Madison design</Template>
  <TotalTime>0</TotalTime>
  <Words>393</Words>
  <Application>Microsoft Office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DengXian</vt:lpstr>
      <vt:lpstr>Latha</vt:lpstr>
      <vt:lpstr>Arial</vt:lpstr>
      <vt:lpstr>Calibri</vt:lpstr>
      <vt:lpstr>MS Shell Dlg 2</vt:lpstr>
      <vt:lpstr>Wingdings</vt:lpstr>
      <vt:lpstr>Wingdings 3</vt:lpstr>
      <vt:lpstr>Madison</vt:lpstr>
      <vt:lpstr>Cecil Ang</vt:lpstr>
      <vt:lpstr>What is the GOSPEL?</vt:lpstr>
      <vt:lpstr>Acts 20:24-28 ESV</vt:lpstr>
      <vt:lpstr>Message Outline</vt:lpstr>
      <vt:lpstr>Saved by the Grace of God</vt:lpstr>
      <vt:lpstr>Saved by the Grace of God</vt:lpstr>
      <vt:lpstr>Saved by the Grace of God</vt:lpstr>
      <vt:lpstr>Saved by the Grace of God</vt:lpstr>
      <vt:lpstr>PowerPoint Presentation</vt:lpstr>
      <vt:lpstr>PowerPoint Presentation</vt:lpstr>
      <vt:lpstr>Saved by the Grace of God</vt:lpstr>
      <vt:lpstr>Scoured by the Blood of Jesus</vt:lpstr>
      <vt:lpstr>Scoured by the Blood of Jesus</vt:lpstr>
      <vt:lpstr>Scoured by the Blood of Jesus</vt:lpstr>
      <vt:lpstr>Sanctified by the Power of the Holy Spirit</vt:lpstr>
      <vt:lpstr>Sanctified by the Power of the Holy Spirit</vt:lpstr>
      <vt:lpstr>Sanctified by the Power of the Holy Spirit</vt:lpstr>
      <vt:lpstr>Differences between Justification &amp; Sanctification</vt:lpstr>
      <vt:lpstr>Sanctified by the Power of the Holy Spirit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2019-08-08T07:31:42Z</dcterms:created>
  <dcterms:modified xsi:type="dcterms:W3CDTF">2019-09-21T05:37:36Z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